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304" r:id="rId3"/>
    <p:sldId id="264" r:id="rId4"/>
    <p:sldId id="305" r:id="rId5"/>
    <p:sldId id="306" r:id="rId6"/>
    <p:sldId id="307" r:id="rId7"/>
    <p:sldId id="315" r:id="rId8"/>
    <p:sldId id="314" r:id="rId9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C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556240-8ADE-44D0-9CEC-38045979CE49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7A6883-E166-4CBB-9FC2-11099E037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7A0F3D-D354-499A-9C50-3A13D89CC8F1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2E46C8-A06D-442D-9C12-3608B20EF2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64269D-0449-417C-94BF-663D7A24830B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F1F561-7A4B-4B21-A58D-0FAE70AB0812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F835-B3AF-451A-AA95-D4EED27E6C31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405D-EF9C-45F8-B89D-FBC88F135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E64A-8EF0-49A4-9817-8CB780895C91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A897-BADB-41AB-962B-A0B61EC53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9921-7182-4D58-AD21-A4C2A2310749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884B-31E0-480C-8A69-E33C8E1C1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70EA-9646-4E97-95F0-3BEFD5DC7282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B8DE4-7B82-4693-BDCC-95921563A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17BA-929B-452E-9C37-ABEE50A4D2DB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4984-29B1-45F9-AFD0-96CA31674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B2B1-75DB-40CC-AD4E-EA2A3985B4AF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355E-5A52-4902-93FA-F75C8C9BF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A138-8A25-4375-BC8C-C4EFDA9CC646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D1F6-2372-47A1-AEF3-6231FA350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53AD2-4512-4A17-85B4-9AF5438D17BE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80DD-EA51-441B-A5C9-DAC285C8B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0DA8-E50D-43AD-89C0-9783BECCF1E2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6D2F-F5AF-473B-B739-14770EA1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DEF3-9110-4227-A478-AE9F06A1A060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2990-2FF4-449E-812B-E7B23B4D5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8016-7C96-4722-834A-D301892F8BC4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CA2B-7918-4892-9621-79D66E95C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9AC71-7FD1-4229-BF70-F58B5581CBF1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13F96D-9144-45C3-9AC2-85EB32BBD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rihap.magtu.ru/novosti/novosti-nii-iaif/420-proekt-format-longrida-v-obrazovanii.html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hyperlink" Target="http://project513674.tilda.w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usercontent.com/translate_c?depth=1&amp;hl=ru&amp;prev=search&amp;rurl=translate.google.ru&amp;sl=en&amp;sp=nmt4&amp;u=https://en.wikipedia.org/wiki/Case-sensitive&amp;xid=25657,15700023,15700124,15700149,15700168,15700186,15700195,15700201&amp;usg=ALkJrhgt0zWeYAwbWpB2A-7y8XFMCLs1SQ" TargetMode="External"/><Relationship Id="rId3" Type="http://schemas.openxmlformats.org/officeDocument/2006/relationships/hyperlink" Target="https://translate.googleusercontent.com/translate_c?depth=1&amp;hl=ru&amp;prev=search&amp;rurl=translate.google.ru&amp;sl=en&amp;sp=nmt4&amp;u=https://en.wikipedia.org/wiki/N-gram&amp;xid=25657,15700023,15700124,15700149,15700168,15700186,15700195,15700201&amp;usg=ALkJrhgDBXvW0aO_evLikJUzjRReScuOmw" TargetMode="External"/><Relationship Id="rId7" Type="http://schemas.openxmlformats.org/officeDocument/2006/relationships/hyperlink" Target="https://translate.googleusercontent.com/translate_c?depth=1&amp;hl=ru&amp;prev=search&amp;rurl=translate.google.ru&amp;sl=en&amp;sp=nmt4&amp;u=https://en.wikipedia.org/wiki/Gibberish&amp;xid=25657,15700023,15700124,15700149,15700168,15700186,15700195,15700201&amp;usg=ALkJrhghI9ROmBRqln9BfINvJ4D0h6pyAg" TargetMode="External"/><Relationship Id="rId2" Type="http://schemas.openxmlformats.org/officeDocument/2006/relationships/hyperlink" Target="https://books.google.com/ngram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late.googleusercontent.com/translate_c?depth=1&amp;hl=ru&amp;prev=search&amp;rurl=translate.google.ru&amp;sl=en&amp;sp=nmt4&amp;u=https://en.wikipedia.org/wiki/Phrase&amp;xid=25657,15700023,15700124,15700149,15700168,15700186,15700195,15700201&amp;usg=ALkJrhhCCF2ArcTD2eocR5d1GZoyuRpJfQ" TargetMode="External"/><Relationship Id="rId5" Type="http://schemas.openxmlformats.org/officeDocument/2006/relationships/hyperlink" Target="https://translate.googleusercontent.com/translate_c?depth=1&amp;hl=ru&amp;prev=search&amp;rurl=translate.google.ru&amp;sl=en&amp;sp=nmt4&amp;u=https://en.wikipedia.org/wiki/Text_corpora&amp;xid=25657,15700023,15700124,15700149,15700168,15700186,15700195,15700201&amp;usg=ALkJrhi016R4Xv3JsKnthW4x0m-SVxsaXg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translate.googleusercontent.com/translate_c?depth=1&amp;hl=ru&amp;prev=search&amp;rurl=translate.google.ru&amp;sl=en&amp;sp=nmt4&amp;u=https://en.wikipedia.org/wiki/Google_Ngram_Viewer&amp;xid=25657,15700023,15700124,15700149,15700168,15700186,15700195,15700201&amp;usg=ALkJrhjlyII5xgmtNxhxfvcsrn9avFxUzw" TargetMode="Externa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БРЕНДБУК\Для шаблона преза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7175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12"/>
          <p:cNvSpPr>
            <a:spLocks noChangeArrowheads="1"/>
          </p:cNvSpPr>
          <p:nvPr/>
        </p:nvSpPr>
        <p:spPr bwMode="auto">
          <a:xfrm>
            <a:off x="1692275" y="123825"/>
            <a:ext cx="69119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23C8D"/>
                </a:solidFill>
                <a:latin typeface="Century Gothic" pitchFamily="34" charset="0"/>
              </a:rPr>
              <a:t>«Магнитогорский государственный технический университет им. Г.И. Носова»</a:t>
            </a:r>
          </a:p>
        </p:txBody>
      </p:sp>
      <p:sp>
        <p:nvSpPr>
          <p:cNvPr id="14339" name="Содержимое 9"/>
          <p:cNvSpPr>
            <a:spLocks noGrp="1"/>
          </p:cNvSpPr>
          <p:nvPr>
            <p:ph idx="1"/>
          </p:nvPr>
        </p:nvSpPr>
        <p:spPr>
          <a:xfrm>
            <a:off x="1692275" y="1058863"/>
            <a:ext cx="6983413" cy="26654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>
                <a:solidFill>
                  <a:srgbClr val="323C8D"/>
                </a:solidFill>
              </a:rPr>
              <a:t>Цифровое образование : </a:t>
            </a:r>
            <a:endParaRPr lang="ru-RU" dirty="0" smtClean="0">
              <a:solidFill>
                <a:srgbClr val="323C8D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dirty="0" smtClean="0">
                <a:solidFill>
                  <a:srgbClr val="323C8D"/>
                </a:solidFill>
              </a:rPr>
              <a:t>возможности и ограничения</a:t>
            </a:r>
            <a:r>
              <a:rPr lang="ru-RU" dirty="0" smtClean="0"/>
              <a:t> </a:t>
            </a:r>
          </a:p>
        </p:txBody>
      </p:sp>
      <p:sp>
        <p:nvSpPr>
          <p:cNvPr id="14340" name="Прямоугольник 11"/>
          <p:cNvSpPr>
            <a:spLocks noChangeArrowheads="1"/>
          </p:cNvSpPr>
          <p:nvPr/>
        </p:nvSpPr>
        <p:spPr bwMode="auto">
          <a:xfrm>
            <a:off x="3995738" y="4227513"/>
            <a:ext cx="4824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323C8D"/>
                </a:solidFill>
                <a:latin typeface="Century Gothic" pitchFamily="34" charset="0"/>
              </a:rPr>
              <a:t>Т.Е. Абрамзон</a:t>
            </a:r>
          </a:p>
        </p:txBody>
      </p:sp>
      <p:pic>
        <p:nvPicPr>
          <p:cNvPr id="1434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749550"/>
            <a:ext cx="21590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1403350" y="627063"/>
            <a:ext cx="7489825" cy="43211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Глобализация                                              </a:t>
            </a:r>
            <a:r>
              <a:rPr lang="ru-RU" sz="2000" smtClean="0">
                <a:latin typeface="Arial" charset="0"/>
              </a:rPr>
              <a:t>Стратегии </a:t>
            </a:r>
            <a:r>
              <a:rPr lang="ru-RU" sz="2000" smtClean="0"/>
              <a:t> </a:t>
            </a:r>
            <a:r>
              <a:rPr lang="ru-RU" sz="2000" smtClean="0">
                <a:latin typeface="Arial" charset="0"/>
              </a:rPr>
              <a:t>чтения</a:t>
            </a:r>
            <a:r>
              <a:rPr lang="ru-RU" sz="2000" smtClean="0"/>
              <a:t>                                              </a:t>
            </a:r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Цифровизация                                        Инструментарий исследований</a:t>
            </a:r>
          </a:p>
        </p:txBody>
      </p:sp>
      <p:sp>
        <p:nvSpPr>
          <p:cNvPr id="16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1403350" y="123825"/>
            <a:ext cx="7489825" cy="38258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ru-RU" sz="2000" b="1" smtClean="0">
                <a:solidFill>
                  <a:srgbClr val="323C8D"/>
                </a:solidFill>
                <a:latin typeface="Arial" charset="0"/>
              </a:rPr>
              <a:t>О </a:t>
            </a:r>
            <a:r>
              <a:rPr lang="en-US" sz="2000" b="1" smtClean="0">
                <a:solidFill>
                  <a:srgbClr val="323C8D"/>
                </a:solidFill>
                <a:latin typeface="Arial" charset="0"/>
              </a:rPr>
              <a:t>Digital Age</a:t>
            </a:r>
            <a:r>
              <a:rPr lang="ru-RU" sz="2000" b="1" smtClean="0">
                <a:solidFill>
                  <a:srgbClr val="323C8D"/>
                </a:solidFill>
                <a:latin typeface="Arial" charset="0"/>
              </a:rPr>
              <a:t>, или Ностальгия</a:t>
            </a:r>
            <a:endParaRPr lang="ru-RU" sz="2000" b="1" smtClean="0">
              <a:solidFill>
                <a:srgbClr val="323C8D"/>
              </a:solidFill>
              <a:latin typeface="Century Gothic" pitchFamily="34" charset="0"/>
            </a:endParaRPr>
          </a:p>
        </p:txBody>
      </p:sp>
      <p:pic>
        <p:nvPicPr>
          <p:cNvPr id="15363" name="Picture 2" descr="D:\БРЕНДБУК\Для шаблона презаентации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124301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ÐÐ°ÑÑÐ¸Ð½ÐºÐ¸ Ð¿Ð¾ Ð·Ð°Ð¿ÑÐ¾ÑÑ Ð³Ð»Ð¾Ð±Ð°Ð»Ð¸Ð·Ð°ÑÐ¸Ñ ÐºÐ°ÑÑÐ¸Ð½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058863"/>
            <a:ext cx="24479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ÐÐ°ÑÑÐ¸Ð½ÐºÐ¸ Ð¿Ð¾ Ð·Ð°Ð¿ÑÐ¾ÑÑ ÑÐ¸ÑÑÐ¾Ð²Ð¸Ð·Ð°ÑÐ¸Ñ ÐºÐ°ÑÑÐ¸Ð½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219450"/>
            <a:ext cx="25923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1058863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1975" y="1131888"/>
            <a:ext cx="19081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5" descr="ÐÐ°ÑÑÐ¸Ð½ÐºÐ¸ Ð¿Ð¾ Ð·Ð°Ð¿ÑÐ¾ÑÑ ÐºÐ¾Ð¼Ð¿ÑÑÑÐµÑ Ð¸ ÐºÐ½Ð¸Ð³Ð° ÐºÐ°ÑÑÐ¸Ð½ÐºÐ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3292475"/>
            <a:ext cx="28797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Hands holding an ebook read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1131888"/>
            <a:ext cx="7921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11"/>
          <p:cNvSpPr>
            <a:spLocks noGrp="1"/>
          </p:cNvSpPr>
          <p:nvPr>
            <p:ph type="body" sz="half" idx="2"/>
          </p:nvPr>
        </p:nvSpPr>
        <p:spPr>
          <a:xfrm>
            <a:off x="1403350" y="987425"/>
            <a:ext cx="7489825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i="1" smtClean="0"/>
              <a:t> </a:t>
            </a:r>
            <a:r>
              <a:rPr lang="ru-RU" sz="2000" i="1" smtClean="0">
                <a:latin typeface="Arial" charset="0"/>
              </a:rPr>
              <a:t>1540-е гг.                                                                   конец </a:t>
            </a:r>
            <a:r>
              <a:rPr lang="en-US" sz="2000" i="1" smtClean="0">
                <a:latin typeface="Arial" charset="0"/>
              </a:rPr>
              <a:t>XX </a:t>
            </a:r>
            <a:r>
              <a:rPr lang="ru-RU" sz="2000" i="1" smtClean="0">
                <a:latin typeface="Arial" charset="0"/>
              </a:rPr>
              <a:t>в.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«Сегодня из многих источников идут сообщения, что человечество вступает в новую эпоху, что </a:t>
            </a:r>
            <a:r>
              <a:rPr lang="ru-RU" sz="2000" b="1" smtClean="0"/>
              <a:t>у молодого поколения фундаментально изменяется культура восприятия: ему не нужен линейный текст</a:t>
            </a:r>
            <a:r>
              <a:rPr lang="ru-RU" sz="2000" smtClean="0"/>
              <a:t>. По-видимому, сегодняшняя культура в принципе создает огромные проблемы для молодого человека в области восприятия вербальной культуры. Современным молодым людям трудно работать со словесными текстами. Я опять-таки не хочу восклицать: «Какой ужас!» — и рвать на себе волосы: современные молодые люди умеют массу всего такого, чего мы абсолютно не умели и о чем даже не подозревали»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000" i="1" smtClean="0"/>
              <a:t>Андрей Зорин,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000" i="1" smtClean="0"/>
              <a:t>профессор РГГУ и Оксфордского университета</a:t>
            </a:r>
          </a:p>
        </p:txBody>
      </p:sp>
      <p:sp>
        <p:nvSpPr>
          <p:cNvPr id="16" name="Заголовок 16"/>
          <p:cNvSpPr>
            <a:spLocks noGrp="1"/>
          </p:cNvSpPr>
          <p:nvPr>
            <p:ph type="title"/>
          </p:nvPr>
        </p:nvSpPr>
        <p:spPr>
          <a:xfrm>
            <a:off x="1403350" y="123825"/>
            <a:ext cx="7489825" cy="38258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smtClean="0">
                <a:solidFill>
                  <a:srgbClr val="323C8D"/>
                </a:solidFill>
                <a:latin typeface="Century Gothic" pitchFamily="34" charset="0"/>
              </a:rPr>
              <a:t>«Люди книги» и «Люди экрана»</a:t>
            </a:r>
          </a:p>
        </p:txBody>
      </p:sp>
      <p:pic>
        <p:nvPicPr>
          <p:cNvPr id="17411" name="Picture 2" descr="D:\БРЕНДБУК\Для шаблона презаентации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124301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23825"/>
            <a:ext cx="14652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ÐÐ°ÑÑÐ¸Ð½ÐºÐ¸ Ð¿Ð¾ Ð·Ð°Ð¿ÑÐ¾ÑÑ ÐÑÑÐµÐ½Ð±ÐµÑÐ³ ÑÑÐ°Ð½Ð¾Ðº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123825"/>
            <a:ext cx="143986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1403350" y="987425"/>
            <a:ext cx="7489825" cy="39608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000" smtClean="0"/>
              <a:t>Медленное чтение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000" smtClean="0"/>
          </a:p>
          <a:p>
            <a:pPr marL="0" indent="0" algn="ctr"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21506" name="TextBox 13"/>
          <p:cNvSpPr txBox="1">
            <a:spLocks noChangeArrowheads="1"/>
          </p:cNvSpPr>
          <p:nvPr/>
        </p:nvSpPr>
        <p:spPr bwMode="auto">
          <a:xfrm>
            <a:off x="1403350" y="604838"/>
            <a:ext cx="74898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323C8D"/>
                </a:solidFill>
                <a:latin typeface="Century Gothic" pitchFamily="34" charset="0"/>
              </a:rPr>
              <a:t> </a:t>
            </a:r>
            <a:r>
              <a:rPr lang="en-US" sz="1400" b="1">
                <a:solidFill>
                  <a:srgbClr val="323C8D"/>
                </a:solidFill>
                <a:latin typeface="Century Gothic" pitchFamily="34" charset="0"/>
              </a:rPr>
              <a:t>Close </a:t>
            </a:r>
            <a:r>
              <a:rPr lang="ru-RU" sz="1400" b="1">
                <a:solidFill>
                  <a:srgbClr val="323C8D"/>
                </a:solidFill>
                <a:latin typeface="Century Gothic" pitchFamily="34" charset="0"/>
              </a:rPr>
              <a:t>≈</a:t>
            </a:r>
            <a:r>
              <a:rPr lang="ru-RU" sz="1400">
                <a:solidFill>
                  <a:srgbClr val="323C8D"/>
                </a:solidFill>
                <a:latin typeface="Century Gothic" pitchFamily="34" charset="0"/>
              </a:rPr>
              <a:t> медленное ; </a:t>
            </a:r>
            <a:r>
              <a:rPr lang="en-US" sz="1400" b="1">
                <a:solidFill>
                  <a:srgbClr val="323C8D"/>
                </a:solidFill>
                <a:latin typeface="Century Gothic" pitchFamily="34" charset="0"/>
              </a:rPr>
              <a:t>Distant</a:t>
            </a:r>
            <a:r>
              <a:rPr lang="ru-RU" sz="1400">
                <a:solidFill>
                  <a:srgbClr val="323C8D"/>
                </a:solidFill>
                <a:latin typeface="Century Gothic" pitchFamily="34" charset="0"/>
              </a:rPr>
              <a:t> ≠</a:t>
            </a:r>
            <a:r>
              <a:rPr lang="en-US" sz="1400">
                <a:solidFill>
                  <a:srgbClr val="323C8D"/>
                </a:solidFill>
                <a:latin typeface="Century Gothic" pitchFamily="34" charset="0"/>
              </a:rPr>
              <a:t> </a:t>
            </a:r>
            <a:r>
              <a:rPr lang="ru-RU" sz="1400">
                <a:solidFill>
                  <a:srgbClr val="323C8D"/>
                </a:solidFill>
                <a:latin typeface="Century Gothic" pitchFamily="34" charset="0"/>
              </a:rPr>
              <a:t>быстрое</a:t>
            </a:r>
          </a:p>
        </p:txBody>
      </p:sp>
      <p:sp>
        <p:nvSpPr>
          <p:cNvPr id="16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1403350" y="123825"/>
            <a:ext cx="7489825" cy="38258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323C8D"/>
                </a:solidFill>
                <a:latin typeface="Century Gothic" pitchFamily="34" charset="0"/>
              </a:rPr>
              <a:t>О терминах и техниках</a:t>
            </a:r>
          </a:p>
        </p:txBody>
      </p:sp>
      <p:pic>
        <p:nvPicPr>
          <p:cNvPr id="21508" name="Picture 2" descr="D:\БРЕНДБУК\Для шаблона презаентации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124301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ÐÐ°ÑÑÐ¸Ð½ÐºÐ¸ Ð¿Ð¾ Ð·Ð°Ð¿ÑÐ¾ÑÑ Ð¼ÐµÐ´Ð»ÐµÐ½Ð½Ð¾Ðµ ÑÑÐµÐ½Ð¸Ðµ ÐºÐ°ÑÑÐ¸Ð½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95263"/>
            <a:ext cx="15795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ÐÐ°ÑÑÐ¸Ð½ÐºÐ¸ Ð¿Ð¾ Ð·Ð°Ð¿ÑÐ¾ÑÑ Ð¼ÐµÐ´Ð»ÐµÐ½Ð½Ð¾Ðµ ÑÑÐµÐ½Ð¸Ðµ ÐºÐ°ÑÑÐ¸Ð½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1851025"/>
            <a:ext cx="367188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10"/>
          <p:cNvSpPr>
            <a:spLocks noChangeArrowheads="1"/>
          </p:cNvSpPr>
          <p:nvPr/>
        </p:nvSpPr>
        <p:spPr bwMode="auto">
          <a:xfrm>
            <a:off x="3203575" y="1276350"/>
            <a:ext cx="431800" cy="504825"/>
          </a:xfrm>
          <a:prstGeom prst="curvedRightArrow">
            <a:avLst>
              <a:gd name="adj1" fmla="val 23382"/>
              <a:gd name="adj2" fmla="val 4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>
            <a:off x="6372225" y="1276350"/>
            <a:ext cx="504825" cy="431800"/>
          </a:xfrm>
          <a:prstGeom prst="curvedLeftArrow">
            <a:avLst>
              <a:gd name="adj1" fmla="val 20000"/>
              <a:gd name="adj2" fmla="val 40000"/>
              <a:gd name="adj3" fmla="val 389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AutoShape 13" descr="ÐÐ°ÑÑÐ¸Ð½ÐºÐ¸ Ð¿Ð¾ Ð·Ð°Ð¿ÑÐ¾ÑÑ Ð¼ÐµÐ´Ð»ÐµÐ½Ð½Ð¾Ðµ ÑÑÐµÐ½Ð¸Ðµ ÐºÐ°ÑÑÐ¸Ð½ÐºÐ¸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AutoShape 15" descr="ÐÐ°ÑÑÐ¸Ð½ÐºÐ¸ Ð¿Ð¾ Ð·Ð°Ð¿ÑÐ¾ÑÑ Ð¼ÐµÐ´Ð»ÐµÐ½Ð½Ð¾Ðµ ÑÑÐµÐ½Ð¸Ðµ ÐºÐ°ÑÑÐ¸Ð½ÐºÐ¸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AutoShape 17" descr="ÐÐ°ÑÑÐ¸Ð½ÐºÐ¸ Ð¿Ð¾ Ð·Ð°Ð¿ÑÐ¾ÑÑ Ð¼ÐµÐ´Ð»ÐµÐ½Ð½Ð¾Ðµ ÑÑÐµÐ½Ð¸Ðµ ÐºÐ°ÑÑÐ¸Ð½ÐºÐ¸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AutoShape 19" descr="ÐÐ°ÑÑÐ¸Ð½ÐºÐ¸ Ð¿Ð¾ Ð·Ð°Ð¿ÑÐ¾ÑÑ Ð¼ÐµÐ´Ð»ÐµÐ½Ð½Ð¾Ðµ ÑÑÐµÐ½Ð¸Ðµ ÐºÐ°ÑÑÐ¸Ð½ÐºÐ¸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AutoShape 21" descr="ÐÐ°ÑÑÐ¸Ð½ÐºÐ¸ Ð¿Ð¾ Ð·Ð°Ð¿ÑÐ¾ÑÑ Ð¼ÐµÐ´Ð»ÐµÐ½Ð½Ð¾Ðµ ÑÑÐµÐ½Ð¸Ðµ ÐºÐ°ÑÑÐ¸Ð½ÐºÐ¸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8" name="Picture 23" descr="ÐÐ°ÑÑÐ¸Ð½ÐºÐ¸ Ð¿Ð¾ Ð·Ð°Ð¿ÑÐ¾ÑÑ ÑÐ°Ð½ÑÐ°ÑÐ°  ÐºÐ°ÑÑÐ¸Ð½ÐºÐ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1924050"/>
            <a:ext cx="32400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24"/>
          <p:cNvSpPr txBox="1">
            <a:spLocks noChangeArrowheads="1"/>
          </p:cNvSpPr>
          <p:nvPr/>
        </p:nvSpPr>
        <p:spPr bwMode="auto">
          <a:xfrm>
            <a:off x="5364163" y="4156075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Неисчерпаемость смыслов КЛ: </a:t>
            </a:r>
            <a:r>
              <a:rPr lang="ru-RU" sz="1400"/>
              <a:t>бесконечное число литературоведческих интерпретаций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1476375" y="555625"/>
            <a:ext cx="7489825" cy="43926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/>
              <a:t>Онлайн-чтение  </a:t>
            </a:r>
            <a:r>
              <a:rPr lang="ru-RU" sz="1800" i="1" smtClean="0"/>
              <a:t>                                                                        </a:t>
            </a:r>
            <a:r>
              <a:rPr lang="en-US" sz="1800" b="1" i="1" smtClean="0"/>
              <a:t> Distant reading </a:t>
            </a:r>
            <a:r>
              <a:rPr lang="ru-RU" sz="1800" b="1" i="1" smtClean="0"/>
              <a:t>в 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/>
              <a:t>литературоведческих  исследованиях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sz="1400" i="1" smtClean="0"/>
              <a:t>Социальное чтение;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sz="1400" i="1" smtClean="0">
                <a:latin typeface="Arial" charset="0"/>
              </a:rPr>
              <a:t>Моночтение: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400" i="1" smtClean="0"/>
              <a:t>*</a:t>
            </a:r>
            <a:r>
              <a:rPr lang="ru-RU" sz="1400" i="1" smtClean="0"/>
              <a:t>гиперчтение,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400" i="1" smtClean="0"/>
              <a:t>*</a:t>
            </a:r>
            <a:r>
              <a:rPr lang="ru-RU" sz="1400" i="1" smtClean="0"/>
              <a:t>поверхностное чтение.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i="1" smtClean="0"/>
              <a:t> </a:t>
            </a:r>
            <a:r>
              <a:rPr lang="en-US" sz="1400" i="1" smtClean="0"/>
              <a:t>V=500 </a:t>
            </a:r>
            <a:r>
              <a:rPr lang="ru-RU" sz="1400" i="1" smtClean="0">
                <a:latin typeface="Arial" charset="0"/>
              </a:rPr>
              <a:t>слов в мин.; </a:t>
            </a:r>
            <a:r>
              <a:rPr lang="ru-RU" sz="1400" i="1" smtClean="0"/>
              <a:t>Nielsen</a:t>
            </a:r>
            <a:r>
              <a:rPr lang="ru-RU" sz="1600" i="1" smtClean="0"/>
              <a:t>, “F-Shaped”</a:t>
            </a:r>
            <a:r>
              <a:rPr lang="ru-RU" sz="1600" smtClean="0"/>
              <a:t> </a:t>
            </a:r>
            <a:endParaRPr lang="ru-RU" sz="14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400" i="1" smtClean="0"/>
              <a:t>¼ слов текста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400" i="1" smtClean="0"/>
              <a:t>Интернет-жанры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400" i="1" smtClean="0"/>
              <a:t>(многослойность текста, несколько текстов «в одном»,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400" i="1" smtClean="0"/>
              <a:t>визуализация информации,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400" i="1" smtClean="0"/>
              <a:t>звук):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i="1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400" i="1" smtClean="0">
                <a:hlinkClick r:id="rId3"/>
              </a:rPr>
              <a:t>http://rihap.magtu.ru/novosti/novosti-nii-iaif/420-proekt-format-longrida-v-obrazovanii.html</a:t>
            </a:r>
            <a:r>
              <a:rPr lang="ru-RU" sz="1400" i="1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400" i="1" smtClean="0">
                <a:hlinkClick r:id="rId4"/>
              </a:rPr>
              <a:t>http://project513674.tilda.ws/</a:t>
            </a:r>
            <a:r>
              <a:rPr lang="ru-RU" sz="1400" i="1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i="1" smtClean="0"/>
          </a:p>
        </p:txBody>
      </p:sp>
      <p:sp>
        <p:nvSpPr>
          <p:cNvPr id="16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1403350" y="123825"/>
            <a:ext cx="7489825" cy="38258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smtClean="0">
                <a:solidFill>
                  <a:srgbClr val="323C8D"/>
                </a:solidFill>
                <a:latin typeface="Century Gothic" pitchFamily="34" charset="0"/>
              </a:rPr>
              <a:t>Distant Reading</a:t>
            </a:r>
            <a:r>
              <a:rPr lang="ru-RU" sz="2000" b="1" smtClean="0">
                <a:solidFill>
                  <a:srgbClr val="323C8D"/>
                </a:solidFill>
                <a:latin typeface="Century Gothic" pitchFamily="34" charset="0"/>
              </a:rPr>
              <a:t>, или Дальнее чтение</a:t>
            </a:r>
          </a:p>
        </p:txBody>
      </p:sp>
      <p:pic>
        <p:nvPicPr>
          <p:cNvPr id="23555" name="Picture 2" descr="D:\БРЕНДБУК\Для шаблона презаентации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1113"/>
            <a:ext cx="124301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7" descr="ÐÐ°ÑÑÐ¸Ð½ÐºÐ¸ Ð¿Ð¾ Ð·Ð°Ð¿ÑÐ¾ÑÑ big data for humanities ÐºÐ°ÑÑÐ¸Ð½ÐºÐ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AutoShape 9" descr="ÐÐ°ÑÑÐ¸Ð½ÐºÐ¸ Ð¿Ð¾ Ð·Ð°Ð¿ÑÐ¾ÑÑ big data for humanities ÐºÐ°ÑÑÐ¸Ð½ÐºÐ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AutoShape 11" descr="ÐÐ°ÑÑÐ¸Ð½ÐºÐ¸ Ð¿Ð¾ Ð·Ð°Ð¿ÑÐ¾ÑÑ big data for humanities ÐºÐ°ÑÑÐ¸Ð½ÐºÐ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9" name="Picture 1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203325"/>
            <a:ext cx="21986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AutoShape 15"/>
          <p:cNvSpPr>
            <a:spLocks noChangeArrowheads="1"/>
          </p:cNvSpPr>
          <p:nvPr/>
        </p:nvSpPr>
        <p:spPr bwMode="auto">
          <a:xfrm>
            <a:off x="7740650" y="123825"/>
            <a:ext cx="300038" cy="566738"/>
          </a:xfrm>
          <a:prstGeom prst="curvedLeftArrow">
            <a:avLst>
              <a:gd name="adj1" fmla="val 37883"/>
              <a:gd name="adj2" fmla="val 75660"/>
              <a:gd name="adj3" fmla="val 13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16"/>
          <p:cNvSpPr>
            <a:spLocks noChangeArrowheads="1"/>
          </p:cNvSpPr>
          <p:nvPr/>
        </p:nvSpPr>
        <p:spPr bwMode="auto">
          <a:xfrm>
            <a:off x="2124075" y="123825"/>
            <a:ext cx="287338" cy="587375"/>
          </a:xfrm>
          <a:prstGeom prst="curvedRightArrow">
            <a:avLst>
              <a:gd name="adj1" fmla="val 40884"/>
              <a:gd name="adj2" fmla="val 81768"/>
              <a:gd name="adj3" fmla="val 29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2" name="Picture 12" descr="ÐÐ°ÑÑÐ¸Ð½ÐºÐ¸ Ð¿Ð¾ Ð·Ð°Ð¿ÑÐ¾ÑÑ Ð±ÑÐºÐ²Ð° F rfhnbyr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1131888"/>
            <a:ext cx="830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2" descr="A hand touching the screen of an ebook reader or ipad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2932113"/>
            <a:ext cx="1328738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Текст 2"/>
          <p:cNvSpPr>
            <a:spLocks noGrp="1"/>
          </p:cNvSpPr>
          <p:nvPr>
            <p:ph type="body" idx="4294967295"/>
          </p:nvPr>
        </p:nvSpPr>
        <p:spPr>
          <a:xfrm>
            <a:off x="1476375" y="842963"/>
            <a:ext cx="7416800" cy="3744912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endParaRPr lang="ru-RU" b="1" smtClean="0"/>
          </a:p>
          <a:p>
            <a:pPr marL="0" indent="0" algn="ctr" eaLnBrk="1" hangingPunct="1">
              <a:buFont typeface="Arial" charset="0"/>
              <a:buNone/>
            </a:pPr>
            <a:endParaRPr lang="ru-RU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b="1" smtClean="0">
                <a:hlinkClick r:id="rId2"/>
              </a:rPr>
              <a:t>https://books.google.com/ngrams</a:t>
            </a:r>
            <a:endParaRPr lang="ru-RU" b="1" smtClean="0"/>
          </a:p>
          <a:p>
            <a:pPr marL="0" indent="0" algn="ctr" eaLnBrk="1" hangingPunct="1">
              <a:buFont typeface="Arial" charset="0"/>
              <a:buNone/>
            </a:pPr>
            <a:endParaRPr lang="ru-RU" sz="1200" b="1" smtClean="0"/>
          </a:p>
          <a:p>
            <a:pPr marL="0" indent="0" eaLnBrk="1" hangingPunct="1"/>
            <a:r>
              <a:rPr lang="ru-RU" sz="1200" smtClean="0"/>
              <a:t>Средство </a:t>
            </a:r>
            <a:r>
              <a:rPr lang="ru-RU" sz="1200" b="1" smtClean="0"/>
              <a:t>просмотра Google Ngram Viewer</a:t>
            </a:r>
            <a:r>
              <a:rPr lang="ru-RU" sz="1200" smtClean="0"/>
              <a:t> или </a:t>
            </a:r>
            <a:r>
              <a:rPr lang="ru-RU" sz="1200" b="1" smtClean="0"/>
              <a:t>Google Books Ngram Viewer</a:t>
            </a:r>
            <a:r>
              <a:rPr lang="ru-RU" sz="1200" smtClean="0"/>
              <a:t> - это система онлайн-поиска, которая отображает частоты любого набора строк с разделителями-запятыми, используя ежегодное количество </a:t>
            </a:r>
            <a:r>
              <a:rPr lang="ru-RU" sz="1200" i="1" smtClean="0">
                <a:hlinkClick r:id="rId3" tooltip="N-грамм"/>
              </a:rPr>
              <a:t>n</a:t>
            </a:r>
            <a:r>
              <a:rPr lang="ru-RU" sz="1200" smtClean="0">
                <a:hlinkClick r:id="rId3" tooltip="N-грамм"/>
              </a:rPr>
              <a:t> -грамм,</a:t>
            </a:r>
            <a:r>
              <a:rPr lang="ru-RU" sz="1200" smtClean="0"/>
              <a:t> найденных в источниках, напечатанных между 1500 и 2008 годами </a:t>
            </a:r>
            <a:r>
              <a:rPr lang="ru-RU" sz="1200" smtClean="0">
                <a:hlinkClick r:id="rId4"/>
              </a:rPr>
              <a:t>[1]</a:t>
            </a:r>
            <a:r>
              <a:rPr lang="ru-RU" sz="1200" smtClean="0"/>
              <a:t> </a:t>
            </a:r>
            <a:r>
              <a:rPr lang="ru-RU" sz="1200" smtClean="0">
                <a:hlinkClick r:id="rId4"/>
              </a:rPr>
              <a:t>[2]</a:t>
            </a:r>
            <a:r>
              <a:rPr lang="ru-RU" sz="1200" smtClean="0"/>
              <a:t> </a:t>
            </a:r>
            <a:r>
              <a:rPr lang="ru-RU" sz="1200" smtClean="0">
                <a:hlinkClick r:id="rId4"/>
              </a:rPr>
              <a:t>[ 3]</a:t>
            </a:r>
            <a:r>
              <a:rPr lang="ru-RU" sz="1200" smtClean="0"/>
              <a:t> </a:t>
            </a:r>
            <a:r>
              <a:rPr lang="ru-RU" sz="1200" smtClean="0">
                <a:hlinkClick r:id="rId4"/>
              </a:rPr>
              <a:t>[4]</a:t>
            </a:r>
            <a:r>
              <a:rPr lang="ru-RU" sz="1200" smtClean="0"/>
              <a:t> </a:t>
            </a:r>
            <a:r>
              <a:rPr lang="ru-RU" sz="1200" smtClean="0">
                <a:hlinkClick r:id="rId4"/>
              </a:rPr>
              <a:t>[5]</a:t>
            </a:r>
            <a:r>
              <a:rPr lang="ru-RU" sz="1200" smtClean="0"/>
              <a:t> в </a:t>
            </a:r>
            <a:r>
              <a:rPr lang="ru-RU" sz="1200" smtClean="0">
                <a:hlinkClick r:id="rId5" tooltip="Текстовые корпуса"/>
              </a:rPr>
              <a:t>текстовых корпусах</a:t>
            </a:r>
            <a:r>
              <a:rPr lang="ru-RU" sz="1200" smtClean="0"/>
              <a:t> Google на английском, китайском (упрощенном), французском, немецком, иврите, итальянском, русском или испанском. </a:t>
            </a:r>
            <a:r>
              <a:rPr lang="ru-RU" sz="1200" smtClean="0">
                <a:hlinkClick r:id="rId4"/>
              </a:rPr>
              <a:t>[2]</a:t>
            </a:r>
            <a:r>
              <a:rPr lang="ru-RU" sz="1200" smtClean="0"/>
              <a:t> </a:t>
            </a:r>
            <a:r>
              <a:rPr lang="ru-RU" sz="1200" smtClean="0">
                <a:hlinkClick r:id="rId4"/>
              </a:rPr>
              <a:t>[6]</a:t>
            </a:r>
            <a:r>
              <a:rPr lang="ru-RU" sz="1200" smtClean="0"/>
              <a:t> Есть также некоторые специализированные английские корпорации, такие как американский английский, британский английский, английская художественная литература и английский миллион; и версия большинства корпусов 2009 года также доступна. </a:t>
            </a:r>
            <a:r>
              <a:rPr lang="ru-RU" sz="1200" smtClean="0">
                <a:hlinkClick r:id="rId4"/>
              </a:rPr>
              <a:t>[7]</a:t>
            </a:r>
            <a:endParaRPr lang="ru-RU" sz="1200" smtClean="0"/>
          </a:p>
          <a:p>
            <a:pPr marL="0" indent="0" eaLnBrk="1" hangingPunct="1"/>
            <a:r>
              <a:rPr lang="ru-RU" sz="1200" smtClean="0"/>
              <a:t>Программа может искать одно слово или </a:t>
            </a:r>
            <a:r>
              <a:rPr lang="ru-RU" sz="1200" smtClean="0">
                <a:hlinkClick r:id="rId6" tooltip="Фраза"/>
              </a:rPr>
              <a:t>фразу</a:t>
            </a:r>
            <a:r>
              <a:rPr lang="ru-RU" sz="1200" smtClean="0"/>
              <a:t> , включая опечатки или </a:t>
            </a:r>
            <a:r>
              <a:rPr lang="ru-RU" sz="1200" smtClean="0">
                <a:hlinkClick r:id="rId7" tooltip="тарабарщина"/>
              </a:rPr>
              <a:t>тарабарщину</a:t>
            </a:r>
            <a:r>
              <a:rPr lang="ru-RU" sz="1200" smtClean="0"/>
              <a:t> . </a:t>
            </a:r>
            <a:r>
              <a:rPr lang="ru-RU" sz="1200" smtClean="0">
                <a:hlinkClick r:id="rId4"/>
              </a:rPr>
              <a:t>[6]</a:t>
            </a:r>
            <a:r>
              <a:rPr lang="ru-RU" sz="1200" smtClean="0"/>
              <a:t> n-граммы сопоставляются с текстом в выбранном корпусе, необязательно с использованием</a:t>
            </a:r>
            <a:r>
              <a:rPr lang="ru-RU" sz="1200" smtClean="0">
                <a:hlinkClick r:id="rId8" tooltip="Деликатный случай"/>
              </a:rPr>
              <a:t>чувствительной к регистру</a:t>
            </a:r>
            <a:r>
              <a:rPr lang="ru-RU" sz="1200" smtClean="0"/>
              <a:t> орфографии (которая сравнивает точное использование прописных букв), </a:t>
            </a:r>
            <a:r>
              <a:rPr lang="ru-RU" sz="1200" smtClean="0">
                <a:hlinkClick r:id="rId4"/>
              </a:rPr>
              <a:t>[3]</a:t>
            </a:r>
            <a:r>
              <a:rPr lang="ru-RU" sz="1200" smtClean="0"/>
              <a:t> и, если они найдены в 40 или более книгах, затем накладываются на графике.</a:t>
            </a:r>
            <a:endParaRPr lang="ru-RU" sz="1200" b="1" smtClean="0"/>
          </a:p>
          <a:p>
            <a:pPr marL="0" indent="0" algn="ctr" eaLnBrk="1" hangingPunct="1">
              <a:buFont typeface="Arial" charset="0"/>
              <a:buNone/>
            </a:pPr>
            <a:endParaRPr lang="ru-RU" sz="1200" b="1" smtClean="0"/>
          </a:p>
          <a:p>
            <a:pPr marL="0" indent="0" algn="ctr" eaLnBrk="1" hangingPunct="1">
              <a:buFont typeface="Arial" charset="0"/>
              <a:buNone/>
            </a:pPr>
            <a:endParaRPr lang="ru-RU" sz="2000" b="1" smtClean="0"/>
          </a:p>
          <a:p>
            <a:pPr marL="0" indent="0" algn="ctr" eaLnBrk="1" hangingPunct="1">
              <a:buFont typeface="Arial" charset="0"/>
              <a:buNone/>
            </a:pPr>
            <a:endParaRPr lang="ru-RU" b="1" smtClean="0"/>
          </a:p>
          <a:p>
            <a:pPr marL="0" indent="0" algn="ctr" eaLnBrk="1" hangingPunct="1">
              <a:buFont typeface="Arial" charset="0"/>
              <a:buNone/>
            </a:pPr>
            <a:endParaRPr lang="ru-RU" b="1" smtClean="0"/>
          </a:p>
        </p:txBody>
      </p:sp>
      <p:sp>
        <p:nvSpPr>
          <p:cNvPr id="38914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1403350" y="173038"/>
            <a:ext cx="7416800" cy="425450"/>
          </a:xfrm>
        </p:spPr>
        <p:txBody>
          <a:bodyPr/>
          <a:lstStyle/>
          <a:p>
            <a:pPr algn="l" eaLnBrk="1" hangingPunct="1"/>
            <a:r>
              <a:rPr lang="ru-RU" b="1" smtClean="0"/>
              <a:t>                             </a:t>
            </a:r>
          </a:p>
        </p:txBody>
      </p:sp>
      <p:pic>
        <p:nvPicPr>
          <p:cNvPr id="38915" name="Picture 2" descr="D:\БРЕНДБУК\Для шаблона презаентации_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11113"/>
            <a:ext cx="124301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Google Book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1050" y="195263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292725" y="195263"/>
            <a:ext cx="272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Ngram Viewer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Текст 2"/>
          <p:cNvSpPr>
            <a:spLocks noGrp="1"/>
          </p:cNvSpPr>
          <p:nvPr>
            <p:ph type="body" idx="4294967295"/>
          </p:nvPr>
        </p:nvSpPr>
        <p:spPr>
          <a:xfrm>
            <a:off x="1476375" y="842963"/>
            <a:ext cx="7272338" cy="3960812"/>
          </a:xfrm>
        </p:spPr>
        <p:txBody>
          <a:bodyPr anchor="ctr"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2400" dirty="0" smtClean="0"/>
              <a:t>Медленное чтение </a:t>
            </a:r>
            <a:r>
              <a:rPr lang="ru-RU" sz="2400" dirty="0" smtClean="0">
                <a:latin typeface="Arial" charset="0"/>
                <a:cs typeface="Arial" charset="0"/>
              </a:rPr>
              <a:t>→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критическое мышление→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рефлексивные навыки.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2. Цифровые технологии: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инструментарий исследования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и преподавания.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3. Синергия традиционного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и цифрового </a:t>
            </a:r>
            <a:r>
              <a:rPr lang="ru-RU" sz="2400" dirty="0" smtClean="0">
                <a:latin typeface="Arial" charset="0"/>
                <a:cs typeface="Arial" charset="0"/>
              </a:rPr>
              <a:t>методов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преподавания</a:t>
            </a:r>
            <a:r>
              <a:rPr lang="ru-RU" sz="2400" dirty="0" smtClean="0">
                <a:latin typeface="Arial" charset="0"/>
                <a:cs typeface="Arial" charset="0"/>
              </a:rPr>
              <a:t>!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53250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1403350" y="195263"/>
            <a:ext cx="7416800" cy="42545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Century Gothic" pitchFamily="34" charset="0"/>
              </a:rPr>
              <a:t>Вместо заключения…</a:t>
            </a:r>
          </a:p>
        </p:txBody>
      </p:sp>
      <p:pic>
        <p:nvPicPr>
          <p:cNvPr id="53251" name="Picture 2" descr="D:\БРЕНДБУК\Для шаблона презаентации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124301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795713"/>
            <a:ext cx="1584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2" descr="ÐÐ°ÑÑÐ¸Ð½ÐºÐ¸ Ð¿Ð¾ Ð·Ð°Ð¿ÑÐ¾ÑÑ ÐºÑÐ¸ÑÐ¸ÑÐµÑÐºÐ¾Ðµ Ð¼ÑÑÐ»ÐµÐ½Ð¸Ðµ ÐºÐ°ÑÑÐ¸Ð½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771525"/>
            <a:ext cx="237648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4" descr="ÐÐ°ÑÑÐ¸Ð½ÐºÐ¸ Ð¿Ð¾ Ð·Ð°Ð¿ÑÐ¾ÑÑ ÑÐµÐ»ÐµÑÐºÐ¾Ð¿ Ð¸ Ð¼Ð¸ÐºÑÐ¾ÑÐºÐ¾Ð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940175"/>
            <a:ext cx="15843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6" descr="ÐÐ°ÑÑÐ¸Ð½ÐºÐ¸ Ð¿Ð¾ Ð·Ð°Ð¿ÑÐ¾ÑÑ Ð²Ð¾Ð¹Ð½Ð° Ð¸ Ð¼Ð¸Ñ Ð² Ð³ÑÐ°ÑÐ¸ÐºÐµ ÐºÐ°ÑÑÐ¸Ð½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355850"/>
            <a:ext cx="23034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Текст 2"/>
          <p:cNvSpPr>
            <a:spLocks noGrp="1"/>
          </p:cNvSpPr>
          <p:nvPr>
            <p:ph type="body" idx="4294967295"/>
          </p:nvPr>
        </p:nvSpPr>
        <p:spPr>
          <a:xfrm>
            <a:off x="1476375" y="842963"/>
            <a:ext cx="3600450" cy="433387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endParaRPr lang="ru-RU" sz="1600" b="1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4274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292725" y="842963"/>
            <a:ext cx="3382963" cy="433387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endParaRPr lang="ru-RU" sz="1600" b="1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4275" name="Объект 5"/>
          <p:cNvSpPr>
            <a:spLocks noGrp="1"/>
          </p:cNvSpPr>
          <p:nvPr>
            <p:ph sz="quarter" idx="4294967295"/>
          </p:nvPr>
        </p:nvSpPr>
        <p:spPr>
          <a:xfrm>
            <a:off x="5292725" y="1276350"/>
            <a:ext cx="3394075" cy="35163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z="1600" smtClean="0">
              <a:latin typeface="Century Gothic" pitchFamily="34" charset="0"/>
            </a:endParaRPr>
          </a:p>
        </p:txBody>
      </p:sp>
      <p:sp>
        <p:nvSpPr>
          <p:cNvPr id="54276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1403350" y="173038"/>
            <a:ext cx="7416800" cy="42545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latin typeface="Century Gothic" pitchFamily="34" charset="0"/>
              </a:rPr>
              <a:t>Спасибо за внимание! Продолжение следует…</a:t>
            </a:r>
          </a:p>
        </p:txBody>
      </p:sp>
      <p:pic>
        <p:nvPicPr>
          <p:cNvPr id="54277" name="Picture 2" descr="D:\БРЕНДБУК\Для шаблона презаентации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124301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627063"/>
            <a:ext cx="7345363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173</Words>
  <Application>Microsoft Office PowerPoint</Application>
  <PresentationFormat>Экран (16:9)</PresentationFormat>
  <Paragraphs>71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О Digital Age, или Ностальгия</vt:lpstr>
      <vt:lpstr>«Люди книги» и «Люди экрана»</vt:lpstr>
      <vt:lpstr>О терминах и техниках</vt:lpstr>
      <vt:lpstr>Distant Reading, или Дальнее чтение</vt:lpstr>
      <vt:lpstr>                             </vt:lpstr>
      <vt:lpstr>Вместо заключения…</vt:lpstr>
      <vt:lpstr>Спасибо за внимание! Продолжение следует…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Настасья</dc:creator>
  <cp:lastModifiedBy>t.abramzon</cp:lastModifiedBy>
  <cp:revision>89</cp:revision>
  <cp:lastPrinted>2015-11-17T19:47:04Z</cp:lastPrinted>
  <dcterms:created xsi:type="dcterms:W3CDTF">2015-10-22T14:57:34Z</dcterms:created>
  <dcterms:modified xsi:type="dcterms:W3CDTF">2019-04-10T04:55:20Z</dcterms:modified>
</cp:coreProperties>
</file>