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136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14D6C1-45A5-44ED-A647-D86FA033D3E2}" type="datetimeFigureOut">
              <a:rPr lang="ru-RU"/>
              <a:pPr>
                <a:defRPr/>
              </a:pPr>
              <a:t>10.04.2019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60ECEA-DCD6-48BC-BE65-72928751B3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9EC9DE-8BA9-4E3F-AC39-21082331A951}" type="datetimeFigureOut">
              <a:rPr lang="ru-RU"/>
              <a:pPr>
                <a:defRPr/>
              </a:pPr>
              <a:t>10.04.2019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007924-E5D0-4D2E-BDA0-49DE4CCD07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590A88-8C02-4113-95AD-98A8BD66D1B8}" type="datetimeFigureOut">
              <a:rPr lang="ru-RU"/>
              <a:pPr>
                <a:defRPr/>
              </a:pPr>
              <a:t>10.04.2019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A36911-2440-44CA-BE0D-05BE5D7E0F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FB1DC4-2027-4091-BF8B-26550BC52041}" type="datetimeFigureOut">
              <a:rPr lang="ru-RU"/>
              <a:pPr>
                <a:defRPr/>
              </a:pPr>
              <a:t>10.04.2019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A57D09-271E-4B72-9EC2-FE6F291637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72321C-3FC8-4008-9D7E-FAF934399824}" type="datetimeFigureOut">
              <a:rPr lang="ru-RU"/>
              <a:pPr>
                <a:defRPr/>
              </a:pPr>
              <a:t>10.04.2019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D8C27D-67DA-4F84-BEE5-C2FF7714F4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6082EE-AB29-4410-BAA1-7AA62A0D21BE}" type="datetimeFigureOut">
              <a:rPr lang="ru-RU"/>
              <a:pPr>
                <a:defRPr/>
              </a:pPr>
              <a:t>10.04.2019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A4291C-6D1C-41DF-A1C6-B1E7BC177B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51221C-A562-457C-93DB-4F5855F12533}" type="datetimeFigureOut">
              <a:rPr lang="ru-RU"/>
              <a:pPr>
                <a:defRPr/>
              </a:pPr>
              <a:t>10.04.2019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47B8E3-338A-4B38-A261-D21FFEA6EA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E2DC7D-009E-4EED-A484-6602B14698E9}" type="datetimeFigureOut">
              <a:rPr lang="ru-RU"/>
              <a:pPr>
                <a:defRPr/>
              </a:pPr>
              <a:t>10.04.2019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0AB4C4-1EA5-4870-9A09-79B8437F2E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2E935E-AF11-4937-A3D1-CA421C4F44DE}" type="datetimeFigureOut">
              <a:rPr lang="ru-RU"/>
              <a:pPr>
                <a:defRPr/>
              </a:pPr>
              <a:t>10.04.2019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A44373-2422-45AD-82C4-0FD572CDDBB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B59608-AB2F-49C1-9560-94D6A383E556}" type="datetimeFigureOut">
              <a:rPr lang="ru-RU"/>
              <a:pPr>
                <a:defRPr/>
              </a:pPr>
              <a:t>10.04.2019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8FB7E0-F941-431E-A63E-28CF4B9B89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E91F90-CFF3-491B-9E8C-C07A1845FB35}" type="datetimeFigureOut">
              <a:rPr lang="ru-RU"/>
              <a:pPr>
                <a:defRPr/>
              </a:pPr>
              <a:t>10.04.2019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FA45D9-4912-4D34-93AB-957CA7B6323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C359106-6A03-4D72-9B24-1C13227CF467}" type="datetimeFigureOut">
              <a:rPr lang="ru-RU"/>
              <a:pPr>
                <a:defRPr/>
              </a:pPr>
              <a:t>10.04.2019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FDCE802-D09E-4013-A10C-E72BB59342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3" r:id="rId1"/>
    <p:sldLayoutId id="2147483682" r:id="rId2"/>
    <p:sldLayoutId id="2147483681" r:id="rId3"/>
    <p:sldLayoutId id="2147483680" r:id="rId4"/>
    <p:sldLayoutId id="2147483679" r:id="rId5"/>
    <p:sldLayoutId id="2147483678" r:id="rId6"/>
    <p:sldLayoutId id="2147483677" r:id="rId7"/>
    <p:sldLayoutId id="2147483676" r:id="rId8"/>
    <p:sldLayoutId id="2147483675" r:id="rId9"/>
    <p:sldLayoutId id="2147483674" r:id="rId10"/>
    <p:sldLayoutId id="2147483673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Заголовок 1"/>
          <p:cNvSpPr>
            <a:spLocks noGrp="1"/>
          </p:cNvSpPr>
          <p:nvPr>
            <p:ph type="ctrTitle"/>
          </p:nvPr>
        </p:nvSpPr>
        <p:spPr>
          <a:xfrm>
            <a:off x="827088" y="620713"/>
            <a:ext cx="7777162" cy="5040312"/>
          </a:xfrm>
        </p:spPr>
        <p:txBody>
          <a:bodyPr/>
          <a:lstStyle/>
          <a:p>
            <a:r>
              <a:rPr lang="ru-RU" smtClean="0">
                <a:latin typeface="Times New Roman" pitchFamily="18" charset="0"/>
                <a:cs typeface="Times New Roman" pitchFamily="18" charset="0"/>
              </a:rPr>
              <a:t>Организация комплексного сопровождения студентов- инвалидов и студентов с ОВЗ </a:t>
            </a:r>
            <a:br>
              <a:rPr lang="ru-RU" smtClean="0">
                <a:latin typeface="Times New Roman" pitchFamily="18" charset="0"/>
                <a:cs typeface="Times New Roman" pitchFamily="18" charset="0"/>
              </a:rPr>
            </a:br>
            <a:r>
              <a:rPr lang="ru-RU" smtClean="0">
                <a:latin typeface="Times New Roman" pitchFamily="18" charset="0"/>
                <a:cs typeface="Times New Roman" pitchFamily="18" charset="0"/>
              </a:rPr>
              <a:t>в образовательном процессе ГБПОУ ЧПК № 2</a:t>
            </a: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Заголовок 1"/>
          <p:cNvSpPr>
            <a:spLocks noGrp="1"/>
          </p:cNvSpPr>
          <p:nvPr>
            <p:ph type="title"/>
          </p:nvPr>
        </p:nvSpPr>
        <p:spPr>
          <a:xfrm>
            <a:off x="395288" y="476250"/>
            <a:ext cx="8302625" cy="1223963"/>
          </a:xfrm>
        </p:spPr>
        <p:txBody>
          <a:bodyPr/>
          <a:lstStyle/>
          <a:p>
            <a:r>
              <a:rPr lang="ru-RU" sz="4000" b="1" smtClean="0">
                <a:latin typeface="Times New Roman" pitchFamily="18" charset="0"/>
                <a:cs typeface="Times New Roman" pitchFamily="18" charset="0"/>
              </a:rPr>
              <a:t>Психолого-педагогическое сопровождение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8313" y="2852738"/>
            <a:ext cx="8229600" cy="4525962"/>
          </a:xfrm>
        </p:spPr>
        <p:txBody>
          <a:bodyPr rtlCol="0">
            <a:normAutofit/>
          </a:bodyPr>
          <a:lstStyle/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существляют:</a:t>
            </a:r>
          </a:p>
          <a:p>
            <a:pPr fontAlgn="auto">
              <a:spcAft>
                <a:spcPts val="0"/>
              </a:spcAft>
              <a:buFontTx/>
              <a:buChar char="-"/>
              <a:defRPr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зам. директора по воспитательной работе;</a:t>
            </a:r>
          </a:p>
          <a:p>
            <a:pPr fontAlgn="auto">
              <a:spcAft>
                <a:spcPts val="0"/>
              </a:spcAft>
              <a:buFontTx/>
              <a:buChar char="-"/>
              <a:defRPr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13" y="274638"/>
            <a:ext cx="8218487" cy="1209675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психолого-педагогического сопровождения</a:t>
            </a: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554" name="Объект 2"/>
          <p:cNvSpPr>
            <a:spLocks noGrp="1"/>
          </p:cNvSpPr>
          <p:nvPr>
            <p:ph idx="1"/>
          </p:nvPr>
        </p:nvSpPr>
        <p:spPr>
          <a:xfrm>
            <a:off x="611188" y="1916113"/>
            <a:ext cx="8229600" cy="4525962"/>
          </a:xfrm>
        </p:spPr>
        <p:txBody>
          <a:bodyPr/>
          <a:lstStyle/>
          <a:p>
            <a:pPr marL="514350" indent="-514350">
              <a:buFont typeface="Arial" charset="0"/>
              <a:buAutoNum type="arabicPeriod"/>
            </a:pPr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Психологическая диагностика студентов;</a:t>
            </a:r>
          </a:p>
          <a:p>
            <a:pPr marL="514350" indent="-514350">
              <a:buFont typeface="Arial" charset="0"/>
              <a:buAutoNum type="arabicPeriod"/>
            </a:pPr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Разработка индивидуальных программ психологического сопровождения обучающихся;</a:t>
            </a:r>
          </a:p>
          <a:p>
            <a:pPr marL="514350" indent="-514350">
              <a:buFont typeface="Arial" charset="0"/>
              <a:buAutoNum type="arabicPeriod"/>
            </a:pPr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Психологическая помощь обучающимся в форме психотерапии, психокоррекции, консультации, тренингов;</a:t>
            </a:r>
          </a:p>
          <a:p>
            <a:pPr marL="514350" indent="-514350">
              <a:buFont typeface="Arial" charset="0"/>
              <a:buAutoNum type="arabicPeriod"/>
            </a:pPr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Психологическая помощь преподавательскому составу; </a:t>
            </a:r>
          </a:p>
          <a:p>
            <a:pPr marL="514350" indent="-514350">
              <a:buFont typeface="Arial" charset="0"/>
              <a:buAutoNum type="arabicPeriod"/>
            </a:pPr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Психологическая помощь семье</a:t>
            </a: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Медико-оздоровительное сопровождение</a:t>
            </a:r>
            <a:endParaRPr lang="ru-RU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288" y="1700213"/>
            <a:ext cx="8291512" cy="4637087"/>
          </a:xfrm>
        </p:spPr>
        <p:txBody>
          <a:bodyPr>
            <a:noAutofit/>
          </a:bodyPr>
          <a:lstStyle/>
          <a:p>
            <a:pPr marL="0" indent="0">
              <a:buFont typeface="Arial" charset="0"/>
              <a:buNone/>
            </a:pPr>
            <a:r>
              <a:rPr lang="ru-RU" sz="2800" u="sng" smtClean="0">
                <a:latin typeface="Times New Roman" pitchFamily="18" charset="0"/>
                <a:cs typeface="Times New Roman" pitchFamily="18" charset="0"/>
              </a:rPr>
              <a:t>осуществляет:</a:t>
            </a:r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 медицинский работник</a:t>
            </a:r>
          </a:p>
          <a:p>
            <a:pPr marL="0" indent="0">
              <a:buFont typeface="Arial" charset="0"/>
              <a:buNone/>
            </a:pPr>
            <a:r>
              <a:rPr lang="ru-RU" sz="2800" b="1" u="sng" smtClean="0">
                <a:latin typeface="Times New Roman" pitchFamily="18" charset="0"/>
                <a:cs typeface="Times New Roman" pitchFamily="18" charset="0"/>
              </a:rPr>
              <a:t>Задачи:</a:t>
            </a:r>
            <a:endParaRPr lang="ru-RU" sz="2800" b="1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Font typeface="Arial" charset="0"/>
              <a:buAutoNum type="arabicPeriod"/>
            </a:pP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Разработка индивидуальных программ медицинского сопровождения обучающихся;</a:t>
            </a:r>
          </a:p>
          <a:p>
            <a:pPr marL="0" indent="0">
              <a:buFont typeface="Arial" charset="0"/>
              <a:buAutoNum type="arabicPeriod"/>
            </a:pP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Осуществление медико-консультативной и профилактической работы;</a:t>
            </a:r>
          </a:p>
          <a:p>
            <a:pPr marL="0" indent="0">
              <a:buFont typeface="Arial" charset="0"/>
              <a:buAutoNum type="arabicPeriod"/>
            </a:pP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Согласование и координация деятельности с лечебными учреждениями;</a:t>
            </a:r>
          </a:p>
          <a:p>
            <a:pPr marL="0" indent="0">
              <a:buFont typeface="Arial" charset="0"/>
              <a:buAutoNum type="arabicPeriod"/>
            </a:pP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Контроль состояния здоровья обучающихся, медицинский патронаж;</a:t>
            </a:r>
          </a:p>
          <a:p>
            <a:pPr marL="0" indent="0">
              <a:buFont typeface="Arial" charset="0"/>
              <a:buAutoNum type="arabicPeriod"/>
            </a:pP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Осуществление лечебно-оздоровительных</a:t>
            </a:r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мероприятий</a:t>
            </a: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Заголовок 1"/>
          <p:cNvSpPr>
            <a:spLocks noGrp="1"/>
          </p:cNvSpPr>
          <p:nvPr>
            <p:ph type="title"/>
          </p:nvPr>
        </p:nvSpPr>
        <p:spPr>
          <a:xfrm>
            <a:off x="468313" y="476250"/>
            <a:ext cx="8229600" cy="1143000"/>
          </a:xfrm>
        </p:spPr>
        <p:txBody>
          <a:bodyPr/>
          <a:lstStyle/>
          <a:p>
            <a:r>
              <a:rPr lang="ru-RU" sz="4000" b="1" smtClean="0">
                <a:latin typeface="Times New Roman" pitchFamily="18" charset="0"/>
                <a:cs typeface="Times New Roman" pitchFamily="18" charset="0"/>
              </a:rPr>
              <a:t>Социальное сопровождение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750" y="2708275"/>
            <a:ext cx="8229600" cy="4525963"/>
          </a:xfrm>
        </p:spPr>
        <p:txBody>
          <a:bodyPr rtlCol="0">
            <a:normAutofit/>
          </a:bodyPr>
          <a:lstStyle/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осуществляют: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  зам. директора по воспитательной работе;</a:t>
            </a:r>
          </a:p>
          <a:p>
            <a:pPr fontAlgn="auto">
              <a:spcAft>
                <a:spcPts val="0"/>
              </a:spcAft>
              <a:buFontTx/>
              <a:buChar char="-"/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оциальный педагог;</a:t>
            </a:r>
          </a:p>
          <a:p>
            <a:pPr fontAlgn="auto">
              <a:spcAft>
                <a:spcPts val="0"/>
              </a:spcAft>
              <a:buFontTx/>
              <a:buChar char="-"/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ав. учебной и производственной практикой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Заголовок 1"/>
          <p:cNvSpPr>
            <a:spLocks noGrp="1"/>
          </p:cNvSpPr>
          <p:nvPr>
            <p:ph type="title"/>
          </p:nvPr>
        </p:nvSpPr>
        <p:spPr>
          <a:xfrm>
            <a:off x="179388" y="476250"/>
            <a:ext cx="8856662" cy="1439863"/>
          </a:xfrm>
        </p:spPr>
        <p:txBody>
          <a:bodyPr/>
          <a:lstStyle/>
          <a:p>
            <a:r>
              <a:rPr lang="ru-RU" sz="4000" b="1" smtClean="0">
                <a:latin typeface="Times New Roman" pitchFamily="18" charset="0"/>
                <a:cs typeface="Times New Roman" pitchFamily="18" charset="0"/>
              </a:rPr>
              <a:t>Задачи социального сопровождения:</a:t>
            </a:r>
          </a:p>
        </p:txBody>
      </p:sp>
      <p:sp>
        <p:nvSpPr>
          <p:cNvPr id="26626" name="Объект 2"/>
          <p:cNvSpPr>
            <a:spLocks noGrp="1"/>
          </p:cNvSpPr>
          <p:nvPr>
            <p:ph idx="1"/>
          </p:nvPr>
        </p:nvSpPr>
        <p:spPr>
          <a:xfrm>
            <a:off x="395288" y="1916113"/>
            <a:ext cx="8229600" cy="4525962"/>
          </a:xfrm>
        </p:spPr>
        <p:txBody>
          <a:bodyPr/>
          <a:lstStyle/>
          <a:p>
            <a:pPr marL="514350" indent="-514350">
              <a:buFont typeface="Arial" charset="0"/>
              <a:buAutoNum type="arabicPeriod"/>
            </a:pPr>
            <a:r>
              <a:rPr lang="ru-RU" smtClean="0">
                <a:latin typeface="Times New Roman" pitchFamily="18" charset="0"/>
                <a:cs typeface="Times New Roman" pitchFamily="18" charset="0"/>
              </a:rPr>
              <a:t>Организация и проведение социальной диагностики обучающихся;</a:t>
            </a:r>
          </a:p>
          <a:p>
            <a:pPr marL="514350" indent="-514350">
              <a:buFont typeface="Arial" charset="0"/>
              <a:buAutoNum type="arabicPeriod"/>
            </a:pPr>
            <a:r>
              <a:rPr lang="ru-RU" smtClean="0">
                <a:latin typeface="Times New Roman" pitchFamily="18" charset="0"/>
                <a:cs typeface="Times New Roman" pitchFamily="18" charset="0"/>
              </a:rPr>
              <a:t>Разработка индивидуальных программ социального сопровождения; </a:t>
            </a:r>
          </a:p>
          <a:p>
            <a:pPr marL="514350" indent="-514350">
              <a:buFont typeface="Arial" charset="0"/>
              <a:buAutoNum type="arabicPeriod"/>
            </a:pPr>
            <a:r>
              <a:rPr lang="ru-RU" smtClean="0">
                <a:latin typeface="Times New Roman" pitchFamily="18" charset="0"/>
                <a:cs typeface="Times New Roman" pitchFamily="18" charset="0"/>
              </a:rPr>
              <a:t>Осуществление социального патронажа;</a:t>
            </a:r>
          </a:p>
          <a:p>
            <a:pPr marL="514350" indent="-514350">
              <a:buFont typeface="Arial" charset="0"/>
              <a:buAutoNum type="arabicPeriod"/>
            </a:pPr>
            <a:r>
              <a:rPr lang="ru-RU" smtClean="0">
                <a:latin typeface="Times New Roman" pitchFamily="18" charset="0"/>
                <a:cs typeface="Times New Roman" pitchFamily="18" charset="0"/>
              </a:rPr>
              <a:t>Выявление группы «риска» с социальной точки зрения, проведение мероприятий по социальной реабилитации;</a:t>
            </a: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0825" y="476250"/>
            <a:ext cx="8713788" cy="11430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социального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сопровождения:</a:t>
            </a:r>
            <a:endParaRPr lang="ru-RU" dirty="0"/>
          </a:p>
        </p:txBody>
      </p:sp>
      <p:sp>
        <p:nvSpPr>
          <p:cNvPr id="27650" name="Объект 2"/>
          <p:cNvSpPr>
            <a:spLocks noGrp="1"/>
          </p:cNvSpPr>
          <p:nvPr>
            <p:ph idx="1"/>
          </p:nvPr>
        </p:nvSpPr>
        <p:spPr>
          <a:xfrm>
            <a:off x="395288" y="1773238"/>
            <a:ext cx="8229600" cy="4679950"/>
          </a:xfrm>
        </p:spPr>
        <p:txBody>
          <a:bodyPr/>
          <a:lstStyle/>
          <a:p>
            <a:pPr marL="0" indent="0">
              <a:buFont typeface="Arial" charset="0"/>
              <a:buNone/>
            </a:pPr>
            <a:r>
              <a:rPr lang="ru-RU" smtClean="0">
                <a:latin typeface="Times New Roman" pitchFamily="18" charset="0"/>
                <a:cs typeface="Times New Roman" pitchFamily="18" charset="0"/>
              </a:rPr>
              <a:t>5. Консультирование по вопросам</a:t>
            </a:r>
          </a:p>
          <a:p>
            <a:pPr marL="0" indent="0">
              <a:buFont typeface="Arial" charset="0"/>
              <a:buNone/>
            </a:pPr>
            <a:r>
              <a:rPr lang="ru-RU" smtClean="0">
                <a:latin typeface="Times New Roman" pitchFamily="18" charset="0"/>
                <a:cs typeface="Times New Roman" pitchFamily="18" charset="0"/>
              </a:rPr>
              <a:t>    социальной защиты, льгот и гарантий,</a:t>
            </a:r>
          </a:p>
          <a:p>
            <a:pPr marL="0" indent="0">
              <a:buFont typeface="Arial" charset="0"/>
              <a:buNone/>
            </a:pPr>
            <a:r>
              <a:rPr lang="ru-RU" smtClean="0">
                <a:latin typeface="Times New Roman" pitchFamily="18" charset="0"/>
                <a:cs typeface="Times New Roman" pitchFamily="18" charset="0"/>
              </a:rPr>
              <a:t>    содействие реализации прав обучающихся;</a:t>
            </a:r>
          </a:p>
          <a:p>
            <a:pPr marL="0" indent="0">
              <a:buFont typeface="Arial" charset="0"/>
              <a:buNone/>
            </a:pPr>
            <a:r>
              <a:rPr lang="ru-RU" smtClean="0">
                <a:latin typeface="Times New Roman" pitchFamily="18" charset="0"/>
                <a:cs typeface="Times New Roman" pitchFamily="18" charset="0"/>
              </a:rPr>
              <a:t>6. Содействие трудоустройству выпускников;</a:t>
            </a:r>
          </a:p>
          <a:p>
            <a:pPr marL="0" indent="0">
              <a:buFont typeface="Arial" charset="0"/>
              <a:buNone/>
            </a:pPr>
            <a:r>
              <a:rPr lang="ru-RU" smtClean="0">
                <a:latin typeface="Times New Roman" pitchFamily="18" charset="0"/>
                <a:cs typeface="Times New Roman" pitchFamily="18" charset="0"/>
              </a:rPr>
              <a:t>7. Отслеживание результатов</a:t>
            </a:r>
          </a:p>
          <a:p>
            <a:pPr marL="0" indent="0">
              <a:buFont typeface="Arial" charset="0"/>
              <a:buNone/>
            </a:pPr>
            <a:r>
              <a:rPr lang="ru-RU" smtClean="0">
                <a:latin typeface="Times New Roman" pitchFamily="18" charset="0"/>
                <a:cs typeface="Times New Roman" pitchFamily="18" charset="0"/>
              </a:rPr>
              <a:t>    трудоустройства, выявление трудностей и</a:t>
            </a:r>
          </a:p>
          <a:p>
            <a:pPr marL="0" indent="0">
              <a:buFont typeface="Arial" charset="0"/>
              <a:buNone/>
            </a:pPr>
            <a:r>
              <a:rPr lang="ru-RU" smtClean="0">
                <a:latin typeface="Times New Roman" pitchFamily="18" charset="0"/>
                <a:cs typeface="Times New Roman" pitchFamily="18" charset="0"/>
              </a:rPr>
              <a:t>    проблем в профессиональной</a:t>
            </a:r>
          </a:p>
          <a:p>
            <a:pPr marL="0" indent="0">
              <a:buFont typeface="Arial" charset="0"/>
              <a:buNone/>
            </a:pPr>
            <a:r>
              <a:rPr lang="ru-RU" smtClean="0">
                <a:latin typeface="Times New Roman" pitchFamily="18" charset="0"/>
                <a:cs typeface="Times New Roman" pitchFamily="18" charset="0"/>
              </a:rPr>
              <a:t>    реабилитации</a:t>
            </a: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Заголовок 1"/>
          <p:cNvSpPr>
            <a:spLocks noGrp="1"/>
          </p:cNvSpPr>
          <p:nvPr>
            <p:ph type="title"/>
          </p:nvPr>
        </p:nvSpPr>
        <p:spPr>
          <a:xfrm>
            <a:off x="179388" y="333375"/>
            <a:ext cx="8785225" cy="1943100"/>
          </a:xfrm>
        </p:spPr>
        <p:txBody>
          <a:bodyPr/>
          <a:lstStyle/>
          <a:p>
            <a:r>
              <a:rPr lang="ru-RU" sz="4000" b="1" smtClean="0">
                <a:latin typeface="Times New Roman" pitchFamily="18" charset="0"/>
                <a:cs typeface="Times New Roman" pitchFamily="18" charset="0"/>
              </a:rPr>
              <a:t>Кадровое обеспечение образовательного процесса для обучающихся </a:t>
            </a:r>
            <a:br>
              <a:rPr lang="ru-RU" sz="4000" b="1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b="1" smtClean="0">
                <a:latin typeface="Times New Roman" pitchFamily="18" charset="0"/>
                <a:cs typeface="Times New Roman" pitchFamily="18" charset="0"/>
              </a:rPr>
              <a:t>с ОВЗ и инвалидностью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088" y="2852738"/>
            <a:ext cx="7437437" cy="3517900"/>
          </a:xfrm>
        </p:spPr>
        <p:txBody>
          <a:bodyPr rtlCol="0">
            <a:noAutofit/>
          </a:bodyPr>
          <a:lstStyle/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29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обеспечивается деятельностью:</a:t>
            </a:r>
          </a:p>
          <a:p>
            <a:pPr fontAlgn="auto">
              <a:spcAft>
                <a:spcPts val="0"/>
              </a:spcAft>
              <a:buFontTx/>
              <a:buChar char="-"/>
              <a:defRPr/>
            </a:pP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Центра инклюзивного образования;</a:t>
            </a:r>
          </a:p>
          <a:p>
            <a:pPr fontAlgn="auto">
              <a:spcAft>
                <a:spcPts val="0"/>
              </a:spcAft>
              <a:buFontTx/>
              <a:buChar char="-"/>
              <a:defRPr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труктурных подразделений колледжа;</a:t>
            </a:r>
          </a:p>
          <a:p>
            <a:pPr fontAlgn="auto">
              <a:spcAft>
                <a:spcPts val="0"/>
              </a:spcAft>
              <a:buFontTx/>
              <a:buChar char="-"/>
              <a:defRPr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лужбы тьюторов;</a:t>
            </a:r>
          </a:p>
          <a:p>
            <a:pPr fontAlgn="auto">
              <a:spcAft>
                <a:spcPts val="0"/>
              </a:spcAft>
              <a:buFontTx/>
              <a:buChar char="-"/>
              <a:defRPr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оциальным педагогом;</a:t>
            </a:r>
          </a:p>
          <a:p>
            <a:pPr fontAlgn="auto">
              <a:spcAft>
                <a:spcPts val="0"/>
              </a:spcAft>
              <a:buFontTx/>
              <a:buChar char="-"/>
              <a:defRPr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пециалистом управления информатизации</a:t>
            </a:r>
            <a:endParaRPr lang="ru-RU" sz="2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Объект 2"/>
          <p:cNvSpPr>
            <a:spLocks noGrp="1"/>
          </p:cNvSpPr>
          <p:nvPr>
            <p:ph idx="1"/>
          </p:nvPr>
        </p:nvSpPr>
        <p:spPr>
          <a:xfrm>
            <a:off x="323850" y="1844675"/>
            <a:ext cx="8496300" cy="3024188"/>
          </a:xfrm>
        </p:spPr>
        <p:txBody>
          <a:bodyPr/>
          <a:lstStyle/>
          <a:p>
            <a:pPr marL="0" indent="0" algn="ctr">
              <a:buFont typeface="Arial" charset="0"/>
              <a:buNone/>
            </a:pPr>
            <a:r>
              <a:rPr lang="ru-RU" sz="44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Чем тщательнее продуман процесс инклюзии, тем больше вероятность того, что данный процесс будет успешен</a:t>
            </a: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Объект 2"/>
          <p:cNvSpPr>
            <a:spLocks noGrp="1"/>
          </p:cNvSpPr>
          <p:nvPr>
            <p:ph idx="1"/>
          </p:nvPr>
        </p:nvSpPr>
        <p:spPr>
          <a:xfrm>
            <a:off x="468313" y="2492375"/>
            <a:ext cx="8229600" cy="1441450"/>
          </a:xfrm>
        </p:spPr>
        <p:txBody>
          <a:bodyPr/>
          <a:lstStyle/>
          <a:p>
            <a:pPr marL="0" indent="0" algn="ctr">
              <a:buFont typeface="Arial" charset="0"/>
              <a:buNone/>
            </a:pPr>
            <a:r>
              <a:rPr lang="ru-RU" sz="6000" b="1" smtClean="0"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1"/>
          <p:cNvSpPr>
            <a:spLocks noGrp="1"/>
          </p:cNvSpPr>
          <p:nvPr>
            <p:ph type="title"/>
          </p:nvPr>
        </p:nvSpPr>
        <p:spPr>
          <a:xfrm>
            <a:off x="468313" y="549275"/>
            <a:ext cx="8351837" cy="5688013"/>
          </a:xfrm>
        </p:spPr>
        <p:txBody>
          <a:bodyPr/>
          <a:lstStyle/>
          <a:p>
            <a:pPr algn="l"/>
            <a:r>
              <a:rPr lang="ru-RU" sz="3200" b="1" i="1" u="sng" smtClean="0">
                <a:latin typeface="Times New Roman" pitchFamily="18" charset="0"/>
                <a:cs typeface="Times New Roman" pitchFamily="18" charset="0"/>
              </a:rPr>
              <a:t>Комплексное сопровождение </a:t>
            </a:r>
            <a:br>
              <a:rPr lang="ru-RU" sz="3200" b="1" i="1" u="sng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i="1" u="sng" smtClean="0">
                <a:latin typeface="Times New Roman" pitchFamily="18" charset="0"/>
                <a:cs typeface="Times New Roman" pitchFamily="18" charset="0"/>
              </a:rPr>
              <a:t>студентов-инвалидов и студентов с ОВЗ </a:t>
            </a:r>
            <a:r>
              <a:rPr lang="ru-RU" sz="3200" smtClean="0">
                <a:latin typeface="Times New Roman" pitchFamily="18" charset="0"/>
                <a:cs typeface="Times New Roman" pitchFamily="18" charset="0"/>
              </a:rPr>
              <a:t>– </a:t>
            </a:r>
            <a:br>
              <a:rPr lang="ru-RU" sz="320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smtClean="0">
                <a:latin typeface="Times New Roman" pitchFamily="18" charset="0"/>
                <a:cs typeface="Times New Roman" pitchFamily="18" charset="0"/>
              </a:rPr>
              <a:t>это совокупность организационных действий, направленных на управление и координацию деятельности всех субъектов сопровождения, а также определение содержания, форм и методов, программно-методического и информационного обеспечения образовательного процесса</a:t>
            </a: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13" y="1052513"/>
            <a:ext cx="8229600" cy="11430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Центр инклюзивного образования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362" name="Объект 2"/>
          <p:cNvSpPr>
            <a:spLocks noGrp="1"/>
          </p:cNvSpPr>
          <p:nvPr>
            <p:ph idx="1"/>
          </p:nvPr>
        </p:nvSpPr>
        <p:spPr>
          <a:xfrm>
            <a:off x="395288" y="2852738"/>
            <a:ext cx="8569325" cy="2808287"/>
          </a:xfrm>
        </p:spPr>
        <p:txBody>
          <a:bodyPr/>
          <a:lstStyle/>
          <a:p>
            <a:pPr marL="0" indent="0" algn="just">
              <a:buFont typeface="Arial" charset="0"/>
              <a:buNone/>
            </a:pPr>
            <a:r>
              <a:rPr lang="ru-RU" sz="3600" b="1" smtClean="0">
                <a:latin typeface="Times New Roman" pitchFamily="18" charset="0"/>
                <a:cs typeface="Times New Roman" pitchFamily="18" charset="0"/>
              </a:rPr>
              <a:t>Цель:</a:t>
            </a:r>
            <a:r>
              <a:rPr lang="ru-RU" sz="3600" smtClean="0">
                <a:latin typeface="Times New Roman" pitchFamily="18" charset="0"/>
                <a:cs typeface="Times New Roman" pitchFamily="18" charset="0"/>
              </a:rPr>
              <a:t> организация и развитие процесса инклюзивного образования для студентов-инвалидов и студентов с ОВЗ</a:t>
            </a: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Центра инклюзивного образования: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386" name="Объект 2"/>
          <p:cNvSpPr>
            <a:spLocks noGrp="1"/>
          </p:cNvSpPr>
          <p:nvPr>
            <p:ph idx="1"/>
          </p:nvPr>
        </p:nvSpPr>
        <p:spPr>
          <a:xfrm>
            <a:off x="323850" y="1773238"/>
            <a:ext cx="8712200" cy="4751387"/>
          </a:xfrm>
        </p:spPr>
        <p:txBody>
          <a:bodyPr/>
          <a:lstStyle/>
          <a:p>
            <a:pPr marL="0" indent="0" algn="just">
              <a:buFont typeface="Arial" charset="0"/>
              <a:buNone/>
            </a:pPr>
            <a:r>
              <a:rPr lang="ru-RU" sz="2400" b="1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. Создание нормативной и материально-технической базы для</a:t>
            </a:r>
          </a:p>
          <a:p>
            <a:pPr marL="0" indent="0" algn="just">
              <a:buFont typeface="Arial" charset="0"/>
              <a:buNone/>
            </a:pP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    реализации инклюзивного образования;</a:t>
            </a:r>
          </a:p>
          <a:p>
            <a:pPr marL="0" indent="0" algn="just">
              <a:buFont typeface="Arial" charset="0"/>
              <a:buNone/>
            </a:pPr>
            <a:r>
              <a:rPr lang="ru-RU" sz="2400" b="1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. Научно-методическое обеспечение условий для формирования</a:t>
            </a:r>
          </a:p>
          <a:p>
            <a:pPr marL="0" indent="0" algn="just">
              <a:buFont typeface="Arial" charset="0"/>
              <a:buNone/>
            </a:pP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    и развития инклюзивного образования;</a:t>
            </a:r>
          </a:p>
          <a:p>
            <a:pPr marL="0" indent="0" algn="just">
              <a:buFont typeface="Arial" charset="0"/>
              <a:buNone/>
            </a:pPr>
            <a:r>
              <a:rPr lang="ru-RU" sz="2400" b="1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. Изучение, адаптация и внедрение практико-ориентированных</a:t>
            </a:r>
          </a:p>
          <a:p>
            <a:pPr marL="0" indent="0" algn="just">
              <a:buFont typeface="Arial" charset="0"/>
              <a:buNone/>
            </a:pP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    технологий психолого-педагогического сопровождения всех</a:t>
            </a:r>
          </a:p>
          <a:p>
            <a:pPr marL="0" indent="0" algn="just">
              <a:buFont typeface="Arial" charset="0"/>
              <a:buNone/>
            </a:pP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    субъектов инклюзивного образования;</a:t>
            </a:r>
          </a:p>
          <a:p>
            <a:pPr marL="0" indent="0" algn="just">
              <a:buFont typeface="Arial" charset="0"/>
              <a:buNone/>
            </a:pPr>
            <a:r>
              <a:rPr lang="ru-RU" sz="2400" b="1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. Разработка и внедрение адаптированных образовательных</a:t>
            </a:r>
          </a:p>
          <a:p>
            <a:pPr marL="0" indent="0" algn="just">
              <a:buFont typeface="Arial" charset="0"/>
              <a:buNone/>
            </a:pP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    программ , индивидуальных учебных планов для студентов-</a:t>
            </a:r>
          </a:p>
          <a:p>
            <a:pPr marL="0" indent="0" algn="just">
              <a:buFont typeface="Arial" charset="0"/>
              <a:buNone/>
            </a:pP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    инвалидов и студентов с ОВЗ.</a:t>
            </a: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 smtClean="0">
                <a:latin typeface="Times New Roman" pitchFamily="18" charset="0"/>
                <a:cs typeface="Times New Roman" pitchFamily="18" charset="0"/>
              </a:rPr>
              <a:t>Задачи Центра инклюзивного образования: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288" y="1600200"/>
            <a:ext cx="8497887" cy="4852988"/>
          </a:xfrm>
        </p:spPr>
        <p:txBody>
          <a:bodyPr rtlCol="0">
            <a:normAutofit fontScale="92500" lnSpcReduction="20000"/>
          </a:bodyPr>
          <a:lstStyle/>
          <a:p>
            <a:pPr marL="0" indent="0" algn="just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квалификации педагогических кадров и</a:t>
            </a:r>
          </a:p>
          <a:p>
            <a:pPr marL="0" indent="0" algn="just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специалистов, реализующих инклюзивную практику;</a:t>
            </a:r>
          </a:p>
          <a:p>
            <a:pPr marL="0" indent="0" algn="just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Проектирование и разработка технологий мониторинга</a:t>
            </a:r>
          </a:p>
          <a:p>
            <a:pPr marL="0" indent="0" algn="just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развития инклюзивных процессов;</a:t>
            </a:r>
          </a:p>
          <a:p>
            <a:pPr marL="0" indent="0" algn="just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Изучение обобщения, распространение и внедрение опыта</a:t>
            </a:r>
          </a:p>
          <a:p>
            <a:pPr marL="0" indent="0" algn="just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инклюзивного образования в регионе, стране; установление</a:t>
            </a:r>
          </a:p>
          <a:p>
            <a:pPr marL="0" indent="0" algn="just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рабочих контактов, обмен информацией с различными</a:t>
            </a:r>
          </a:p>
          <a:p>
            <a:pPr marL="0" indent="0" algn="just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структурами, работающими по проблеме обучения</a:t>
            </a:r>
          </a:p>
          <a:p>
            <a:pPr marL="0" indent="0" algn="just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студентов-инвалидов и студентов с ОВЗ;</a:t>
            </a:r>
          </a:p>
          <a:p>
            <a:pPr marL="0" indent="0" algn="just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Организация, проведение и участие в научно-методических</a:t>
            </a:r>
          </a:p>
          <a:p>
            <a:pPr marL="0" indent="0" algn="just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конференциях, семинарах, а также публикация результатов</a:t>
            </a:r>
          </a:p>
          <a:p>
            <a:pPr marL="0" indent="0" algn="just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исследований и работы Центра в различных изданиях,</a:t>
            </a:r>
          </a:p>
          <a:p>
            <a:pPr marL="0" indent="0" algn="just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размещение материалов на сайте колледжа.</a:t>
            </a:r>
            <a:endParaRPr 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Заголовок 1"/>
          <p:cNvSpPr>
            <a:spLocks noGrp="1"/>
          </p:cNvSpPr>
          <p:nvPr>
            <p:ph type="title"/>
          </p:nvPr>
        </p:nvSpPr>
        <p:spPr>
          <a:xfrm>
            <a:off x="34925" y="404813"/>
            <a:ext cx="9109075" cy="1511300"/>
          </a:xfrm>
        </p:spPr>
        <p:txBody>
          <a:bodyPr/>
          <a:lstStyle/>
          <a:p>
            <a:r>
              <a:rPr lang="ru-RU" sz="4000" b="1" smtClean="0">
                <a:latin typeface="Times New Roman" pitchFamily="18" charset="0"/>
                <a:cs typeface="Times New Roman" pitchFamily="18" charset="0"/>
              </a:rPr>
              <a:t>Специализированный учет студентов-инвалидов и студентов с ОВЗ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0825" y="2276475"/>
            <a:ext cx="8642350" cy="4248150"/>
          </a:xfrm>
        </p:spPr>
        <p:txBody>
          <a:bodyPr rtlCol="0">
            <a:normAutofit/>
          </a:bodyPr>
          <a:lstStyle/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28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Общие сведения об обучающихся:</a:t>
            </a:r>
          </a:p>
          <a:p>
            <a:pPr fontAlgn="auto">
              <a:spcAft>
                <a:spcPts val="0"/>
              </a:spcAft>
              <a:buFontTx/>
              <a:buChar char="-"/>
              <a:defRPr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фамилия, имя, отчество;</a:t>
            </a:r>
          </a:p>
          <a:p>
            <a:pPr fontAlgn="auto">
              <a:spcAft>
                <a:spcPts val="0"/>
              </a:spcAft>
              <a:buFontTx/>
              <a:buChar char="-"/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меющееся образование; </a:t>
            </a:r>
          </a:p>
          <a:p>
            <a:pPr fontAlgn="auto">
              <a:spcAft>
                <a:spcPts val="0"/>
              </a:spcAft>
              <a:buFontTx/>
              <a:buChar char="-"/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анные о семье;</a:t>
            </a:r>
          </a:p>
          <a:p>
            <a:pPr fontAlgn="auto">
              <a:spcAft>
                <a:spcPts val="0"/>
              </a:spcAft>
              <a:buFontTx/>
              <a:buChar char="-"/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ведения о группе инвалидности, виде нарушения (нарушений) здоровья;</a:t>
            </a:r>
          </a:p>
          <a:p>
            <a:pPr fontAlgn="auto">
              <a:spcAft>
                <a:spcPts val="0"/>
              </a:spcAft>
              <a:buFontTx/>
              <a:buChar char="-"/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екомендации по результатам психолого-медико-педагогического обследования.</a:t>
            </a:r>
          </a:p>
          <a:p>
            <a:pPr fontAlgn="auto">
              <a:spcAft>
                <a:spcPts val="0"/>
              </a:spcAft>
              <a:buFontTx/>
              <a:buChar char="-"/>
              <a:defRPr/>
            </a:pPr>
            <a:endParaRPr lang="ru-RU" dirty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Заголовок 1"/>
          <p:cNvSpPr>
            <a:spLocks noGrp="1"/>
          </p:cNvSpPr>
          <p:nvPr>
            <p:ph type="title"/>
          </p:nvPr>
        </p:nvSpPr>
        <p:spPr>
          <a:xfrm>
            <a:off x="468313" y="765175"/>
            <a:ext cx="8229600" cy="1143000"/>
          </a:xfrm>
        </p:spPr>
        <p:txBody>
          <a:bodyPr/>
          <a:lstStyle/>
          <a:p>
            <a:r>
              <a:rPr lang="ru-RU" sz="4000" b="1" smtClean="0">
                <a:latin typeface="Times New Roman" pitchFamily="18" charset="0"/>
                <a:cs typeface="Times New Roman" pitchFamily="18" charset="0"/>
              </a:rPr>
              <a:t>Комплексное сопровождение студентов-инвалидов и студентов с ОВЗ включает в себя:</a:t>
            </a:r>
          </a:p>
        </p:txBody>
      </p:sp>
      <p:sp>
        <p:nvSpPr>
          <p:cNvPr id="19458" name="Объект 2"/>
          <p:cNvSpPr>
            <a:spLocks noGrp="1"/>
          </p:cNvSpPr>
          <p:nvPr>
            <p:ph idx="1"/>
          </p:nvPr>
        </p:nvSpPr>
        <p:spPr>
          <a:xfrm>
            <a:off x="539750" y="2781300"/>
            <a:ext cx="8280400" cy="3527425"/>
          </a:xfrm>
        </p:spPr>
        <p:txBody>
          <a:bodyPr/>
          <a:lstStyle/>
          <a:p>
            <a:pPr>
              <a:buFontTx/>
              <a:buChar char="-"/>
            </a:pPr>
            <a:r>
              <a:rPr lang="ru-RU" smtClean="0">
                <a:latin typeface="Times New Roman" pitchFamily="18" charset="0"/>
                <a:cs typeface="Times New Roman" pitchFamily="18" charset="0"/>
              </a:rPr>
              <a:t>организационно-педагогическое сопровождение;</a:t>
            </a:r>
          </a:p>
          <a:p>
            <a:pPr>
              <a:buFontTx/>
              <a:buChar char="-"/>
            </a:pPr>
            <a:r>
              <a:rPr lang="ru-RU" smtClean="0">
                <a:latin typeface="Times New Roman" pitchFamily="18" charset="0"/>
                <a:cs typeface="Times New Roman" pitchFamily="18" charset="0"/>
              </a:rPr>
              <a:t>психолого-педагогическое сопровождение;</a:t>
            </a:r>
          </a:p>
          <a:p>
            <a:pPr>
              <a:buFontTx/>
              <a:buChar char="-"/>
            </a:pPr>
            <a:r>
              <a:rPr lang="ru-RU" smtClean="0">
                <a:latin typeface="Times New Roman" pitchFamily="18" charset="0"/>
                <a:cs typeface="Times New Roman" pitchFamily="18" charset="0"/>
              </a:rPr>
              <a:t>медико-оздоровительное сопровождение;</a:t>
            </a:r>
          </a:p>
          <a:p>
            <a:pPr>
              <a:buFontTx/>
              <a:buChar char="-"/>
            </a:pPr>
            <a:r>
              <a:rPr lang="ru-RU" smtClean="0">
                <a:latin typeface="Times New Roman" pitchFamily="18" charset="0"/>
                <a:cs typeface="Times New Roman" pitchFamily="18" charset="0"/>
              </a:rPr>
              <a:t>социальное сопровождение.</a:t>
            </a: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 smtClean="0">
                <a:latin typeface="Times New Roman" pitchFamily="18" charset="0"/>
                <a:cs typeface="Times New Roman" pitchFamily="18" charset="0"/>
              </a:rPr>
              <a:t>Организационно-педагогическое сопровождение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8313" y="1844675"/>
            <a:ext cx="8229600" cy="4248150"/>
          </a:xfrm>
        </p:spPr>
        <p:txBody>
          <a:bodyPr rtlCol="0">
            <a:normAutofit/>
          </a:bodyPr>
          <a:lstStyle/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существляют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fontAlgn="auto">
              <a:spcAft>
                <a:spcPts val="0"/>
              </a:spcAft>
              <a:buFontTx/>
              <a:buChar char="-"/>
              <a:defRPr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зам. директора по учебной работе;</a:t>
            </a:r>
          </a:p>
          <a:p>
            <a:pPr fontAlgn="auto">
              <a:spcAft>
                <a:spcPts val="0"/>
              </a:spcAft>
              <a:buFontTx/>
              <a:buChar char="-"/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ам. директора по научно-методической работе;</a:t>
            </a:r>
          </a:p>
          <a:p>
            <a:pPr fontAlgn="auto">
              <a:spcAft>
                <a:spcPts val="0"/>
              </a:spcAft>
              <a:buFontTx/>
              <a:buChar char="-"/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аведующие отделениями;</a:t>
            </a:r>
          </a:p>
          <a:p>
            <a:pPr fontAlgn="auto">
              <a:spcAft>
                <a:spcPts val="0"/>
              </a:spcAft>
              <a:buFontTx/>
              <a:buChar char="-"/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аведующий учебной и производственной практикой</a:t>
            </a:r>
          </a:p>
          <a:p>
            <a:pPr fontAlgn="auto">
              <a:spcAft>
                <a:spcPts val="0"/>
              </a:spcAft>
              <a:buFontTx/>
              <a:buChar char="-"/>
              <a:defRPr/>
            </a:pPr>
            <a:endParaRPr lang="ru-RU" dirty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Заголовок 1"/>
          <p:cNvSpPr>
            <a:spLocks noGrp="1"/>
          </p:cNvSpPr>
          <p:nvPr>
            <p:ph type="title"/>
          </p:nvPr>
        </p:nvSpPr>
        <p:spPr>
          <a:xfrm>
            <a:off x="468313" y="476250"/>
            <a:ext cx="8229600" cy="1143000"/>
          </a:xfrm>
        </p:spPr>
        <p:txBody>
          <a:bodyPr/>
          <a:lstStyle/>
          <a:p>
            <a:r>
              <a:rPr lang="ru-RU" sz="4000" b="1" smtClean="0">
                <a:latin typeface="Times New Roman" pitchFamily="18" charset="0"/>
                <a:cs typeface="Times New Roman" pitchFamily="18" charset="0"/>
              </a:rPr>
              <a:t>Задачи организационно-педагогического сопровождения: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8313" y="2060575"/>
            <a:ext cx="8229600" cy="4525963"/>
          </a:xfrm>
        </p:spPr>
        <p:txBody>
          <a:bodyPr rtlCol="0">
            <a:normAutofit lnSpcReduction="10000"/>
          </a:bodyPr>
          <a:lstStyle/>
          <a:p>
            <a:pPr marL="514350" indent="-514350" fontAlgn="auto">
              <a:spcAft>
                <a:spcPts val="0"/>
              </a:spcAft>
              <a:buFont typeface="Arial" panose="020B0604020202020204" pitchFamily="34" charset="0"/>
              <a:buAutoNum type="arabicPeriod"/>
              <a:defRPr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 адаптированных     образовательных программ;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Внедрение современных образовательных,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в том числе коррекционных и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реабилитационных технологий обучения;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Методическая поддержка преподавателей;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Снабжение адаптированными учебными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материалами и пособиями.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183</TotalTime>
  <Words>482</Words>
  <Application>Microsoft Office PowerPoint</Application>
  <PresentationFormat>Экран (4:3)</PresentationFormat>
  <Paragraphs>101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2" baseType="lpstr">
      <vt:lpstr>Calibri</vt:lpstr>
      <vt:lpstr>Arial</vt:lpstr>
      <vt:lpstr>Times New Roman</vt:lpstr>
      <vt:lpstr>Тема Office</vt:lpstr>
      <vt:lpstr>Организация комплексного сопровождения студентов- инвалидов и студентов с ОВЗ  в образовательном процессе ГБПОУ ЧПК № 2</vt:lpstr>
      <vt:lpstr>Комплексное сопровождение  студентов-инвалидов и студентов с ОВЗ –  это совокупность организационных действий, направленных на управление и координацию деятельности всех субъектов сопровождения, а также определение содержания, форм и методов, программно-методического и информационного обеспечения образовательного процесса</vt:lpstr>
      <vt:lpstr>Центр инклюзивного образования</vt:lpstr>
      <vt:lpstr>Задачи Центра инклюзивного образования:</vt:lpstr>
      <vt:lpstr>Задачи Центра инклюзивного образования:</vt:lpstr>
      <vt:lpstr>Специализированный учет студентов-инвалидов и студентов с ОВЗ</vt:lpstr>
      <vt:lpstr>Комплексное сопровождение студентов-инвалидов и студентов с ОВЗ включает в себя:</vt:lpstr>
      <vt:lpstr>Организационно-педагогическое сопровождение</vt:lpstr>
      <vt:lpstr>Задачи организационно-педагогического сопровождения:</vt:lpstr>
      <vt:lpstr>Психолого-педагогическое сопровождение</vt:lpstr>
      <vt:lpstr>Задачи психолого-педагогического сопровождения:</vt:lpstr>
      <vt:lpstr>Медико-оздоровительное сопровождение</vt:lpstr>
      <vt:lpstr>Социальное сопровождение</vt:lpstr>
      <vt:lpstr>Задачи социального сопровождения:</vt:lpstr>
      <vt:lpstr>Задачи социального сопровождения:</vt:lpstr>
      <vt:lpstr>Кадровое обеспечение образовательного процесса для обучающихся  с ОВЗ и инвалидностью</vt:lpstr>
      <vt:lpstr>Слайд 17</vt:lpstr>
      <vt:lpstr>Слайд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Организация комплексного сопровождения студентов- инвалидов и студентов с ОВЗ  в образовательном процессе</dc:title>
  <dc:creator>оля</dc:creator>
  <cp:lastModifiedBy>1</cp:lastModifiedBy>
  <cp:revision>20</cp:revision>
  <dcterms:created xsi:type="dcterms:W3CDTF">2019-04-09T12:29:58Z</dcterms:created>
  <dcterms:modified xsi:type="dcterms:W3CDTF">2019-04-10T08:50:59Z</dcterms:modified>
</cp:coreProperties>
</file>