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60" r:id="rId4"/>
    <p:sldId id="272" r:id="rId5"/>
    <p:sldId id="284" r:id="rId6"/>
    <p:sldId id="276" r:id="rId7"/>
    <p:sldId id="28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 userDrawn="1">
          <p15:clr>
            <a:srgbClr val="A4A3A4"/>
          </p15:clr>
        </p15:guide>
        <p15:guide id="2" pos="2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506" y="-156"/>
      </p:cViewPr>
      <p:guideLst>
        <p:guide orient="horz" pos="2193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B873D-9375-44FA-883B-ACFF64F3D049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BB448-00F5-4E47-9535-6B263C3648F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BB448-00F5-4E47-9535-6B263C3648F1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0325" y="820420"/>
            <a:ext cx="9083675" cy="57461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автономное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дошкольное образовательное учреждение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"Детский сад № 408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 Челябинска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sz="4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«Использование балансиров для развития координационных способностей в работе учителя - логопеда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- логопед первой категории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Лугманова Ф.Х.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395605" y="980440"/>
            <a:ext cx="2085975" cy="3517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ru-RU" altLang="en-US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39750" y="188595"/>
            <a:ext cx="2204720" cy="1249045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5292090" y="332105"/>
            <a:ext cx="2001520" cy="8191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marR="0" lvl="0" indent="20193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en-US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292090" y="210820"/>
            <a:ext cx="2872740" cy="1121410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sz="4000" b="1"/>
              <a:t>Задачи</a:t>
            </a:r>
            <a:r>
              <a:rPr lang="ru-RU" altLang="en-US"/>
              <a:t> </a:t>
            </a:r>
            <a:endParaRPr lang="ru-RU" altLang="en-US"/>
          </a:p>
        </p:txBody>
      </p:sp>
      <p:sp>
        <p:nvSpPr>
          <p:cNvPr id="10" name="Текстовое поле 9"/>
          <p:cNvSpPr txBox="1"/>
          <p:nvPr/>
        </p:nvSpPr>
        <p:spPr>
          <a:xfrm>
            <a:off x="539750" y="476250"/>
            <a:ext cx="2249170" cy="7848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ru-RU" sz="32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Проблема:</a:t>
            </a:r>
            <a:endParaRPr lang="ru-RU" altLang="en-US" sz="3200" b="1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Двойная стрелка вверх/вниз 11"/>
          <p:cNvSpPr/>
          <p:nvPr/>
        </p:nvSpPr>
        <p:spPr>
          <a:xfrm rot="16200000">
            <a:off x="3724275" y="-133985"/>
            <a:ext cx="431800" cy="2049145"/>
          </a:xfrm>
          <a:prstGeom prst="up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173990" y="1419225"/>
            <a:ext cx="3966210" cy="416941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marL="0" marR="0" lvl="0" indent="20193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 детей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 тяжелыми нарушениями речи отмечается нарушение координации, кроме этого </a:t>
            </a:r>
            <a:r>
              <a:rPr lang="ru-RU" sz="2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низкая заинтересованность на занятиях, неустойчивое внимание, их трудно увлечь привычной кабинетной обстановкой.</a:t>
            </a:r>
            <a:endParaRPr lang="ru-RU" altLang="en-US" sz="2000"/>
          </a:p>
        </p:txBody>
      </p:sp>
      <p:sp>
        <p:nvSpPr>
          <p:cNvPr id="15" name="Пятиугольник 14"/>
          <p:cNvSpPr/>
          <p:nvPr/>
        </p:nvSpPr>
        <p:spPr>
          <a:xfrm>
            <a:off x="5292090" y="1844675"/>
            <a:ext cx="3024505" cy="143002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marL="0" marR="0" lvl="0" indent="20193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 осуществлять коррекционно-развивающий  процесс по направлениям логопедической работы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</a:t>
            </a:r>
            <a:endParaRPr lang="ru-RU" altLang="en-US"/>
          </a:p>
        </p:txBody>
      </p:sp>
      <p:sp>
        <p:nvSpPr>
          <p:cNvPr id="17" name="Пятиугольник 16"/>
          <p:cNvSpPr/>
          <p:nvPr/>
        </p:nvSpPr>
        <p:spPr>
          <a:xfrm>
            <a:off x="5292090" y="3481705"/>
            <a:ext cx="3024505" cy="1017905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lvl="0" indent="20193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20193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развивать пространственное восприятие;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0193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endParaRPr lang="ru-RU" altLang="en-US"/>
          </a:p>
        </p:txBody>
      </p:sp>
      <p:sp>
        <p:nvSpPr>
          <p:cNvPr id="18" name="Пятиугольник 17"/>
          <p:cNvSpPr/>
          <p:nvPr/>
        </p:nvSpPr>
        <p:spPr>
          <a:xfrm>
            <a:off x="5292090" y="4601845"/>
            <a:ext cx="2952750" cy="895985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lvl="0" indent="20193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стимулировать  развитие мозжечка;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0193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endParaRPr lang="ru-RU" altLang="en-US"/>
          </a:p>
        </p:txBody>
      </p:sp>
      <p:sp>
        <p:nvSpPr>
          <p:cNvPr id="19" name="Пятиугольник 18"/>
          <p:cNvSpPr/>
          <p:nvPr/>
        </p:nvSpPr>
        <p:spPr>
          <a:xfrm>
            <a:off x="5292090" y="5661025"/>
            <a:ext cx="3024505" cy="845185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marL="0" marR="0" lvl="0" indent="20193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вызывать эмоциональный отклик у ребенка. </a:t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4" grpId="0" animBg="1"/>
      <p:bldP spid="14" grpId="1" animBg="1"/>
      <p:bldP spid="9" grpId="0" bldLvl="0" animBg="1"/>
      <p:bldP spid="9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4" grpId="0" animBg="1"/>
      <p:bldP spid="4" grpId="1" animBg="1"/>
      <p:bldP spid="12" grpId="0" bldLvl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95605" y="44450"/>
            <a:ext cx="3860165" cy="2201545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sz="2800" b="1" dirty="0">
                <a:solidFill>
                  <a:srgbClr val="FF0000"/>
                </a:solidFill>
                <a:sym typeface="+mn-ea"/>
              </a:rPr>
              <a:t>Принципы работы учителя-логопеда с балансиром</a:t>
            </a:r>
            <a:endParaRPr lang="ru-RU" altLang="en-US" sz="280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5076190" y="116205"/>
            <a:ext cx="2852420" cy="2007870"/>
          </a:xfrm>
          <a:prstGeom prst="leftArrowCallout">
            <a:avLst/>
          </a:prstGeom>
          <a:ln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</a:gradFill>
          </a:ln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sz="2400" dirty="0">
                <a:sym typeface="+mn-ea"/>
              </a:rPr>
              <a:t> Принцип </a:t>
            </a:r>
            <a:r>
              <a:rPr lang="ru-RU" sz="2400" b="1" dirty="0">
                <a:sym typeface="+mn-ea"/>
              </a:rPr>
              <a:t>«Новизны»</a:t>
            </a:r>
            <a:endParaRPr lang="ru-RU" altLang="en-US" sz="2400"/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5796280" y="2204720"/>
            <a:ext cx="2705100" cy="2312035"/>
          </a:xfrm>
          <a:prstGeom prst="upArrowCallout">
            <a:avLst/>
          </a:prstGeom>
          <a:ln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</a:gradFill>
          </a:ln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dirty="0">
                <a:sym typeface="+mn-ea"/>
              </a:rPr>
              <a:t> </a:t>
            </a:r>
            <a:r>
              <a:rPr lang="ru-RU" sz="2400" dirty="0">
                <a:sym typeface="+mn-ea"/>
              </a:rPr>
              <a:t>Принцип </a:t>
            </a:r>
            <a:r>
              <a:rPr lang="ru-RU" sz="2400" b="1" dirty="0">
                <a:sym typeface="+mn-ea"/>
              </a:rPr>
              <a:t>«Усложнения инструкции».</a:t>
            </a:r>
            <a:endParaRPr lang="ru-RU" altLang="en-US" sz="2400"/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5796280" y="4725035"/>
            <a:ext cx="2705100" cy="1881505"/>
          </a:xfrm>
          <a:prstGeom prst="upArrowCallout">
            <a:avLst/>
          </a:prstGeom>
          <a:ln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</a:gradFill>
          </a:ln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sz="2400" dirty="0">
                <a:sym typeface="+mn-ea"/>
              </a:rPr>
              <a:t>Принцип </a:t>
            </a:r>
            <a:r>
              <a:rPr lang="ru-RU" sz="2400" b="1" dirty="0">
                <a:sym typeface="+mn-ea"/>
              </a:rPr>
              <a:t>«Поэтапного освоения».</a:t>
            </a:r>
            <a:endParaRPr lang="ru-RU" altLang="en-US" sz="240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12140" y="2376170"/>
            <a:ext cx="1944370" cy="2420620"/>
          </a:xfrm>
          <a:prstGeom prst="downArrowCallout">
            <a:avLst/>
          </a:prstGeom>
          <a:ln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</a:gradFill>
          </a:ln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algn="ctr"/>
            <a:r>
              <a:rPr lang="ru-RU" sz="2400" dirty="0">
                <a:sym typeface="+mn-ea"/>
              </a:rPr>
              <a:t>Принцип </a:t>
            </a:r>
            <a:r>
              <a:rPr lang="ru-RU" sz="2400" b="1" dirty="0">
                <a:sym typeface="+mn-ea"/>
              </a:rPr>
              <a:t>«От простого к сложному» </a:t>
            </a:r>
            <a:endParaRPr lang="ru-RU" sz="2400" dirty="0">
              <a:sym typeface="+mn-ea"/>
            </a:endParaRPr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774065" y="4949825"/>
            <a:ext cx="4734560" cy="1763395"/>
          </a:xfrm>
          <a:prstGeom prst="rightArrowCallout">
            <a:avLst/>
          </a:prstGeom>
          <a:ln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</a:gradFill>
          </a:ln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algn="ctr"/>
            <a:r>
              <a:rPr lang="ru-RU" sz="2400" dirty="0">
                <a:sym typeface="+mn-ea"/>
              </a:rPr>
              <a:t>Принцип </a:t>
            </a:r>
            <a:r>
              <a:rPr lang="ru-RU" sz="2400" b="1" dirty="0">
                <a:sym typeface="+mn-ea"/>
              </a:rPr>
              <a:t>«Оптимального уровня сложности»</a:t>
            </a:r>
            <a:r>
              <a:rPr lang="ru-RU" sz="2400" dirty="0">
                <a:sym typeface="+mn-ea"/>
              </a:rPr>
              <a:t> </a:t>
            </a:r>
            <a:endParaRPr lang="ru-RU" altLang="en-US" sz="2400"/>
          </a:p>
          <a:p>
            <a:pPr algn="ctr"/>
            <a:r>
              <a:rPr lang="ru-RU" b="1" dirty="0">
                <a:sym typeface="+mn-ea"/>
              </a:rPr>
              <a:t> </a:t>
            </a:r>
            <a:endParaRPr lang="ru-RU" dirty="0">
              <a:sym typeface="+mn-ea"/>
            </a:endParaRPr>
          </a:p>
        </p:txBody>
      </p:sp>
      <p:sp>
        <p:nvSpPr>
          <p:cNvPr id="13" name="Текстовое поле 12"/>
          <p:cNvSpPr txBox="1"/>
          <p:nvPr/>
        </p:nvSpPr>
        <p:spPr>
          <a:xfrm>
            <a:off x="3420745" y="390715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8" grpId="0" animBg="1"/>
      <p:bldP spid="8" grpId="1" animBg="1"/>
      <p:bldP spid="4" grpId="0" animBg="1"/>
      <p:bldP spid="4" grpId="1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" y="27940"/>
            <a:ext cx="2734310" cy="364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110" y="0"/>
            <a:ext cx="3310890" cy="441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" y="3645535"/>
            <a:ext cx="4022090" cy="3016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810" y="981075"/>
            <a:ext cx="2892425" cy="385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845" y="2696845"/>
            <a:ext cx="3120390" cy="416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467995" y="620395"/>
            <a:ext cx="2977515" cy="1577340"/>
          </a:xfrm>
          <a:prstGeom prst="wave">
            <a:avLst/>
          </a:prstGeom>
        </p:spPr>
        <p:style>
          <a:lnRef idx="0">
            <a:srgbClr val="FFFFFF"/>
          </a:lnRef>
          <a:fillRef idx="2">
            <a:schemeClr val="accent6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marL="0" marR="0" lvl="0" indent="20193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3200" b="1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Результаты:</a:t>
            </a:r>
            <a:endParaRPr lang="ru-RU" altLang="en-US" sz="3200"/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539750" y="2636520"/>
            <a:ext cx="3672205" cy="3456305"/>
          </a:xfrm>
          <a:prstGeom prst="upArrowCallou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marL="0" marR="0" lvl="0" indent="20193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занятия на балансирах способствуют </a:t>
            </a:r>
            <a:r>
              <a:rPr lang="ru-RU" i="1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стимуляции мозжечка </a:t>
            </a: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и, следовательно, стимулируют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0193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те участки головного мозга,  которые отвечают за развитие высших  психических функций;</a:t>
            </a:r>
            <a:endParaRPr lang="ru-RU" altLang="en-US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3852545" y="332105"/>
            <a:ext cx="4824095" cy="2232025"/>
          </a:xfrm>
          <a:prstGeom prst="leftArrowCallou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применение вышеуказанного оборудования на практике способствует </a:t>
            </a:r>
            <a:r>
              <a:rPr lang="ru-RU" i="1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ускорению  положительной динамики</a:t>
            </a: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любого из направлений логопедической работы</a:t>
            </a:r>
            <a:endParaRPr lang="ru-RU" altLang="en-US"/>
          </a:p>
        </p:txBody>
      </p:sp>
      <p:sp>
        <p:nvSpPr>
          <p:cNvPr id="5" name="Выноска со стрелкой влево 4"/>
          <p:cNvSpPr/>
          <p:nvPr/>
        </p:nvSpPr>
        <p:spPr>
          <a:xfrm rot="2160000">
            <a:off x="4004945" y="2675890"/>
            <a:ext cx="4421505" cy="3168015"/>
          </a:xfrm>
          <a:prstGeom prst="leftArrowCallou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marL="0" marR="0" lvl="0" indent="20193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 применение "нелогопедического" оборудования способствует  </a:t>
            </a:r>
            <a:r>
              <a:rPr lang="ru-RU" i="1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вызыванию   эмоционального отклика </a:t>
            </a:r>
            <a:r>
              <a:rPr lang="ru-RU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  детей, </a:t>
            </a:r>
            <a:r>
              <a:rPr lang="ru-RU" i="1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повышению их мотивации.</a:t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1339</Words>
  <Application>WPS Presentation</Application>
  <PresentationFormat>Экран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User</cp:lastModifiedBy>
  <cp:revision>55</cp:revision>
  <dcterms:created xsi:type="dcterms:W3CDTF">2020-11-23T17:22:00Z</dcterms:created>
  <dcterms:modified xsi:type="dcterms:W3CDTF">2023-12-01T09:57:38Z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42B8CF7C566D4E7A9A554BBC4CA18550_12</vt:lpwstr>
  </property>
  <property fmtid="{D5CDD505-2E9C-101B-9397-08002B2CF9AE}" pid="3" name="KSOProductBuildVer">
    <vt:lpwstr>1049-12.2.0.13306</vt:lpwstr>
  </property>
</Properties>
</file>